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charts/colors2.xml" ContentType="application/vnd.ms-office.chartcolorstyl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notesSlides/notesSlide23.xml" ContentType="application/vnd.openxmlformats-officedocument.presentationml.notesSlide+xml"/>
  <Override PartName="/ppt/charts/chart7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charts/chart3.xml" ContentType="application/vnd.openxmlformats-officedocument.drawingml.chart+xml"/>
  <Default Extension="xlsx" ContentType="application/vnd.openxmlformats-officedocument.spreadsheetml.sheet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charts/style1.xml" ContentType="application/vnd.ms-office.chart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charts/colors3.xml" ContentType="application/vnd.ms-office.chartcolorstyle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charts/chart8.xml" ContentType="application/vnd.openxmlformats-officedocument.drawingml.chart+xml"/>
  <Override PartName="/ppt/notesSlides/notesSlide13.xml" ContentType="application/vnd.openxmlformats-officedocument.presentationml.notesSlide+xml"/>
  <Override PartName="/ppt/charts/chart12.xml" ContentType="application/vnd.openxmlformats-officedocument.drawingml.chart+xml"/>
  <Override PartName="/ppt/notesSlides/notesSlide22.xml" ContentType="application/vnd.openxmlformats-officedocument.presentationml.notesSlide+xml"/>
  <Override PartName="/ppt/charts/colors1.xml" ContentType="application/vnd.ms-office.chartcolorstyle+xml"/>
  <Override PartName="/ppt/slideLayouts/slideLayout10.xml" ContentType="application/vnd.openxmlformats-officedocument.presentationml.slideLayout+xml"/>
  <Override PartName="/ppt/charts/chart6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0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4.xml" ContentType="application/vnd.openxmlformats-officedocument.drawingml.char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diagrams/data1.xml" ContentType="application/vnd.openxmlformats-officedocument.drawingml.diagramData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charts/style2.xml" ContentType="application/vnd.ms-office.chart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charts/chart9.xml" ContentType="application/vnd.openxmlformats-officedocument.drawingml.chart+xml"/>
  <Override PartName="/ppt/charts/chart11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5.xml" ContentType="application/vnd.openxmlformats-officedocument.drawingml.chart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charts/style3.xml" ContentType="application/vnd.ms-office.chartstyle+xml"/>
  <Override PartName="/ppt/slideMasters/slideMaster2.xml" ContentType="application/vnd.openxmlformats-officedocument.presentationml.slideMaster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58"/>
  </p:notesMasterIdLst>
  <p:sldIdLst>
    <p:sldId id="256" r:id="rId3"/>
    <p:sldId id="257" r:id="rId4"/>
    <p:sldId id="259" r:id="rId5"/>
    <p:sldId id="261" r:id="rId6"/>
    <p:sldId id="269" r:id="rId7"/>
    <p:sldId id="345" r:id="rId8"/>
    <p:sldId id="341" r:id="rId9"/>
    <p:sldId id="270" r:id="rId10"/>
    <p:sldId id="285" r:id="rId11"/>
    <p:sldId id="309" r:id="rId12"/>
    <p:sldId id="316" r:id="rId13"/>
    <p:sldId id="342" r:id="rId14"/>
    <p:sldId id="386" r:id="rId15"/>
    <p:sldId id="360" r:id="rId16"/>
    <p:sldId id="361" r:id="rId17"/>
    <p:sldId id="387" r:id="rId18"/>
    <p:sldId id="354" r:id="rId19"/>
    <p:sldId id="318" r:id="rId20"/>
    <p:sldId id="310" r:id="rId21"/>
    <p:sldId id="363" r:id="rId22"/>
    <p:sldId id="388" r:id="rId23"/>
    <p:sldId id="368" r:id="rId24"/>
    <p:sldId id="343" r:id="rId25"/>
    <p:sldId id="276" r:id="rId26"/>
    <p:sldId id="364" r:id="rId27"/>
    <p:sldId id="344" r:id="rId28"/>
    <p:sldId id="365" r:id="rId29"/>
    <p:sldId id="366" r:id="rId30"/>
    <p:sldId id="280" r:id="rId31"/>
    <p:sldId id="289" r:id="rId32"/>
    <p:sldId id="389" r:id="rId33"/>
    <p:sldId id="392" r:id="rId34"/>
    <p:sldId id="391" r:id="rId35"/>
    <p:sldId id="290" r:id="rId36"/>
    <p:sldId id="321" r:id="rId37"/>
    <p:sldId id="322" r:id="rId38"/>
    <p:sldId id="324" r:id="rId39"/>
    <p:sldId id="325" r:id="rId40"/>
    <p:sldId id="371" r:id="rId41"/>
    <p:sldId id="372" r:id="rId42"/>
    <p:sldId id="373" r:id="rId43"/>
    <p:sldId id="374" r:id="rId44"/>
    <p:sldId id="375" r:id="rId45"/>
    <p:sldId id="376" r:id="rId46"/>
    <p:sldId id="377" r:id="rId47"/>
    <p:sldId id="378" r:id="rId48"/>
    <p:sldId id="379" r:id="rId49"/>
    <p:sldId id="380" r:id="rId50"/>
    <p:sldId id="381" r:id="rId51"/>
    <p:sldId id="382" r:id="rId52"/>
    <p:sldId id="383" r:id="rId53"/>
    <p:sldId id="384" r:id="rId54"/>
    <p:sldId id="385" r:id="rId55"/>
    <p:sldId id="291" r:id="rId56"/>
    <p:sldId id="293" r:id="rId5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8FB837D-C827-4EFA-A057-4D05807E0F7C}" styleName="Style à thème 1 - Accentuation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2838BEF-8BB2-4498-84A7-C5851F593DF1}" styleName="Style moyen 4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9388" autoAdjust="0"/>
    <p:restoredTop sz="94717" autoAdjust="0"/>
  </p:normalViewPr>
  <p:slideViewPr>
    <p:cSldViewPr>
      <p:cViewPr varScale="1">
        <p:scale>
          <a:sx n="102" d="100"/>
          <a:sy n="102" d="100"/>
        </p:scale>
        <p:origin x="-90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Classeur2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Classeur1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Classeur1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Classeur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Classeur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Classeur1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Feuille_Microsoft_Office_Excel1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Feuille_Microsoft_Office_Excel2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Feuille_Microsoft_Office_Excel3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Classeur1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Classeur1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Classeur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chart>
    <c:view3D>
      <c:rAngAx val="1"/>
    </c:view3D>
    <c:plotArea>
      <c:layout/>
      <c:bar3DChart>
        <c:barDir val="col"/>
        <c:grouping val="clustered"/>
        <c:ser>
          <c:idx val="0"/>
          <c:order val="0"/>
          <c:tx>
            <c:strRef>
              <c:f>Feuil1!$G$5</c:f>
              <c:strCache>
                <c:ptCount val="1"/>
                <c:pt idx="0">
                  <c:v>REALISATIONS GLOBALES </c:v>
                </c:pt>
              </c:strCache>
            </c:strRef>
          </c:tx>
          <c:cat>
            <c:strRef>
              <c:f>Feuil1!$B$6:$B$21</c:f>
              <c:strCache>
                <c:ptCount val="16"/>
                <c:pt idx="0">
                  <c:v>MAHIMA AKWA</c:v>
                </c:pt>
                <c:pt idx="1">
                  <c:v>SANTA LUCIA CICAM </c:v>
                </c:pt>
                <c:pt idx="2">
                  <c:v>CASINO </c:v>
                </c:pt>
                <c:pt idx="3">
                  <c:v>SPAR BONABERI </c:v>
                </c:pt>
                <c:pt idx="4">
                  <c:v>SUPER U BSSADI </c:v>
                </c:pt>
                <c:pt idx="5">
                  <c:v>SANTA LUCIA BONABERI </c:v>
                </c:pt>
                <c:pt idx="6">
                  <c:v>MAHIMA BONAMOUSSADI</c:v>
                </c:pt>
                <c:pt idx="7">
                  <c:v>SUPER U BALI</c:v>
                </c:pt>
                <c:pt idx="8">
                  <c:v>SAKER BEEDI</c:v>
                </c:pt>
                <c:pt idx="9">
                  <c:v>CARREFOUR BSSADI</c:v>
                </c:pt>
                <c:pt idx="10">
                  <c:v>SANTA LUCIA BSSADI</c:v>
                </c:pt>
                <c:pt idx="11">
                  <c:v>SPAR ATRIUM BONANJO </c:v>
                </c:pt>
                <c:pt idx="12">
                  <c:v>SAKER NDOKOTI</c:v>
                </c:pt>
                <c:pt idx="13">
                  <c:v>SAKER SALLE DES FETES</c:v>
                </c:pt>
                <c:pt idx="14">
                  <c:v>SAKER BALI</c:v>
                </c:pt>
                <c:pt idx="15">
                  <c:v>SAKER CATHEDRALE</c:v>
                </c:pt>
              </c:strCache>
            </c:strRef>
          </c:cat>
          <c:val>
            <c:numRef>
              <c:f>Feuil1!$G$6:$G$21</c:f>
              <c:numCache>
                <c:formatCode>General</c:formatCode>
                <c:ptCount val="16"/>
                <c:pt idx="0">
                  <c:v>134</c:v>
                </c:pt>
                <c:pt idx="1">
                  <c:v>600</c:v>
                </c:pt>
                <c:pt idx="2">
                  <c:v>285</c:v>
                </c:pt>
                <c:pt idx="3">
                  <c:v>259</c:v>
                </c:pt>
                <c:pt idx="4">
                  <c:v>602</c:v>
                </c:pt>
                <c:pt idx="5">
                  <c:v>352</c:v>
                </c:pt>
                <c:pt idx="6">
                  <c:v>94</c:v>
                </c:pt>
                <c:pt idx="7">
                  <c:v>695</c:v>
                </c:pt>
                <c:pt idx="8">
                  <c:v>75</c:v>
                </c:pt>
                <c:pt idx="9">
                  <c:v>677</c:v>
                </c:pt>
                <c:pt idx="10">
                  <c:v>599</c:v>
                </c:pt>
                <c:pt idx="11">
                  <c:v>274</c:v>
                </c:pt>
                <c:pt idx="12">
                  <c:v>87</c:v>
                </c:pt>
                <c:pt idx="13">
                  <c:v>88</c:v>
                </c:pt>
                <c:pt idx="14">
                  <c:v>43</c:v>
                </c:pt>
                <c:pt idx="15">
                  <c:v>47</c:v>
                </c:pt>
              </c:numCache>
            </c:numRef>
          </c:val>
        </c:ser>
        <c:ser>
          <c:idx val="1"/>
          <c:order val="1"/>
          <c:tx>
            <c:strRef>
              <c:f>Feuil1!$H$5</c:f>
              <c:strCache>
                <c:ptCount val="1"/>
                <c:pt idx="0">
                  <c:v>OBJECTIFS </c:v>
                </c:pt>
              </c:strCache>
            </c:strRef>
          </c:tx>
          <c:cat>
            <c:strRef>
              <c:f>Feuil1!$B$6:$B$21</c:f>
              <c:strCache>
                <c:ptCount val="16"/>
                <c:pt idx="0">
                  <c:v>MAHIMA AKWA</c:v>
                </c:pt>
                <c:pt idx="1">
                  <c:v>SANTA LUCIA CICAM </c:v>
                </c:pt>
                <c:pt idx="2">
                  <c:v>CASINO </c:v>
                </c:pt>
                <c:pt idx="3">
                  <c:v>SPAR BONABERI </c:v>
                </c:pt>
                <c:pt idx="4">
                  <c:v>SUPER U BSSADI </c:v>
                </c:pt>
                <c:pt idx="5">
                  <c:v>SANTA LUCIA BONABERI </c:v>
                </c:pt>
                <c:pt idx="6">
                  <c:v>MAHIMA BONAMOUSSADI</c:v>
                </c:pt>
                <c:pt idx="7">
                  <c:v>SUPER U BALI</c:v>
                </c:pt>
                <c:pt idx="8">
                  <c:v>SAKER BEEDI</c:v>
                </c:pt>
                <c:pt idx="9">
                  <c:v>CARREFOUR BSSADI</c:v>
                </c:pt>
                <c:pt idx="10">
                  <c:v>SANTA LUCIA BSSADI</c:v>
                </c:pt>
                <c:pt idx="11">
                  <c:v>SPAR ATRIUM BONANJO </c:v>
                </c:pt>
                <c:pt idx="12">
                  <c:v>SAKER NDOKOTI</c:v>
                </c:pt>
                <c:pt idx="13">
                  <c:v>SAKER SALLE DES FETES</c:v>
                </c:pt>
                <c:pt idx="14">
                  <c:v>SAKER BALI</c:v>
                </c:pt>
                <c:pt idx="15">
                  <c:v>SAKER CATHEDRALE</c:v>
                </c:pt>
              </c:strCache>
            </c:strRef>
          </c:cat>
          <c:val>
            <c:numRef>
              <c:f>Feuil1!$H$6:$H$21</c:f>
              <c:numCache>
                <c:formatCode>General</c:formatCode>
                <c:ptCount val="16"/>
                <c:pt idx="0">
                  <c:v>300</c:v>
                </c:pt>
                <c:pt idx="1">
                  <c:v>300</c:v>
                </c:pt>
                <c:pt idx="2">
                  <c:v>300</c:v>
                </c:pt>
                <c:pt idx="3">
                  <c:v>300</c:v>
                </c:pt>
                <c:pt idx="4">
                  <c:v>350</c:v>
                </c:pt>
                <c:pt idx="5">
                  <c:v>300</c:v>
                </c:pt>
                <c:pt idx="6">
                  <c:v>300</c:v>
                </c:pt>
                <c:pt idx="7">
                  <c:v>450</c:v>
                </c:pt>
                <c:pt idx="8">
                  <c:v>300</c:v>
                </c:pt>
                <c:pt idx="9">
                  <c:v>350</c:v>
                </c:pt>
                <c:pt idx="10">
                  <c:v>300</c:v>
                </c:pt>
                <c:pt idx="11">
                  <c:v>200</c:v>
                </c:pt>
                <c:pt idx="12">
                  <c:v>300</c:v>
                </c:pt>
                <c:pt idx="13">
                  <c:v>250</c:v>
                </c:pt>
                <c:pt idx="14">
                  <c:v>250</c:v>
                </c:pt>
                <c:pt idx="15">
                  <c:v>250</c:v>
                </c:pt>
              </c:numCache>
            </c:numRef>
          </c:val>
        </c:ser>
        <c:shape val="box"/>
        <c:axId val="63905792"/>
        <c:axId val="63907328"/>
        <c:axId val="0"/>
      </c:bar3DChart>
      <c:catAx>
        <c:axId val="63905792"/>
        <c:scaling>
          <c:orientation val="minMax"/>
        </c:scaling>
        <c:axPos val="b"/>
        <c:numFmt formatCode="General" sourceLinked="0"/>
        <c:tickLblPos val="nextTo"/>
        <c:crossAx val="63907328"/>
        <c:crosses val="autoZero"/>
        <c:auto val="1"/>
        <c:lblAlgn val="ctr"/>
        <c:lblOffset val="100"/>
      </c:catAx>
      <c:valAx>
        <c:axId val="63907328"/>
        <c:scaling>
          <c:orientation val="minMax"/>
        </c:scaling>
        <c:axPos val="l"/>
        <c:majorGridlines/>
        <c:numFmt formatCode="General" sourceLinked="1"/>
        <c:tickLblPos val="nextTo"/>
        <c:crossAx val="63905792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chart>
    <c:title>
      <c:layout/>
    </c:title>
    <c:plotArea>
      <c:layout/>
      <c:barChart>
        <c:barDir val="bar"/>
        <c:grouping val="clustered"/>
        <c:ser>
          <c:idx val="0"/>
          <c:order val="0"/>
          <c:cat>
            <c:strRef>
              <c:f>Feuil7!$B$11:$B$13</c:f>
              <c:strCache>
                <c:ptCount val="3"/>
                <c:pt idx="0">
                  <c:v>promoteurs </c:v>
                </c:pt>
                <c:pt idx="1">
                  <c:v>detracteurs</c:v>
                </c:pt>
                <c:pt idx="2">
                  <c:v>passifs</c:v>
                </c:pt>
              </c:strCache>
            </c:strRef>
          </c:cat>
          <c:val>
            <c:numRef>
              <c:f>Feuil7!$C$11:$C$13</c:f>
              <c:numCache>
                <c:formatCode>General</c:formatCode>
                <c:ptCount val="3"/>
                <c:pt idx="0">
                  <c:v>1000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</c:ser>
        <c:axId val="65275008"/>
        <c:axId val="65276544"/>
      </c:barChart>
      <c:catAx>
        <c:axId val="65275008"/>
        <c:scaling>
          <c:orientation val="minMax"/>
        </c:scaling>
        <c:axPos val="l"/>
        <c:numFmt formatCode="General" sourceLinked="0"/>
        <c:majorTickMark val="none"/>
        <c:tickLblPos val="nextTo"/>
        <c:crossAx val="65276544"/>
        <c:crosses val="autoZero"/>
        <c:auto val="1"/>
        <c:lblAlgn val="ctr"/>
        <c:lblOffset val="100"/>
      </c:catAx>
      <c:valAx>
        <c:axId val="65276544"/>
        <c:scaling>
          <c:orientation val="minMax"/>
        </c:scaling>
        <c:axPos val="b"/>
        <c:majorGridlines/>
        <c:numFmt formatCode="General" sourceLinked="1"/>
        <c:majorTickMark val="none"/>
        <c:tickLblPos val="nextTo"/>
        <c:crossAx val="65275008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</c:chart>
  <c:externalData r:id="rId1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fr-FR"/>
  <c:chart>
    <c:title>
      <c:layout/>
    </c:title>
    <c:plotArea>
      <c:layout/>
      <c:barChart>
        <c:barDir val="bar"/>
        <c:grouping val="clustered"/>
        <c:ser>
          <c:idx val="0"/>
          <c:order val="0"/>
          <c:cat>
            <c:strRef>
              <c:f>Feuil7!$B$11:$B$13</c:f>
              <c:strCache>
                <c:ptCount val="3"/>
                <c:pt idx="0">
                  <c:v>promoteurs </c:v>
                </c:pt>
                <c:pt idx="1">
                  <c:v>detracteurs</c:v>
                </c:pt>
                <c:pt idx="2">
                  <c:v>passifs</c:v>
                </c:pt>
              </c:strCache>
            </c:strRef>
          </c:cat>
          <c:val>
            <c:numRef>
              <c:f>Feuil7!$C$11:$C$13</c:f>
              <c:numCache>
                <c:formatCode>General</c:formatCode>
                <c:ptCount val="3"/>
                <c:pt idx="0">
                  <c:v>1000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</c:ser>
        <c:axId val="65365504"/>
        <c:axId val="65367040"/>
      </c:barChart>
      <c:catAx>
        <c:axId val="65365504"/>
        <c:scaling>
          <c:orientation val="minMax"/>
        </c:scaling>
        <c:axPos val="l"/>
        <c:numFmt formatCode="General" sourceLinked="0"/>
        <c:majorTickMark val="none"/>
        <c:tickLblPos val="nextTo"/>
        <c:crossAx val="65367040"/>
        <c:crosses val="autoZero"/>
        <c:auto val="1"/>
        <c:lblAlgn val="ctr"/>
        <c:lblOffset val="100"/>
      </c:catAx>
      <c:valAx>
        <c:axId val="65367040"/>
        <c:scaling>
          <c:orientation val="minMax"/>
        </c:scaling>
        <c:axPos val="b"/>
        <c:majorGridlines/>
        <c:numFmt formatCode="General" sourceLinked="1"/>
        <c:majorTickMark val="none"/>
        <c:tickLblPos val="nextTo"/>
        <c:crossAx val="65365504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</c:chart>
  <c:externalData r:id="rId1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fr-FR"/>
  <c:chart>
    <c:title>
      <c:layout/>
    </c:title>
    <c:plotArea>
      <c:layout/>
      <c:barChart>
        <c:barDir val="bar"/>
        <c:grouping val="clustered"/>
        <c:ser>
          <c:idx val="0"/>
          <c:order val="0"/>
          <c:cat>
            <c:strRef>
              <c:f>Feuil7!$B$11:$B$13</c:f>
              <c:strCache>
                <c:ptCount val="3"/>
                <c:pt idx="0">
                  <c:v>promoteurs </c:v>
                </c:pt>
                <c:pt idx="1">
                  <c:v>detracteurs</c:v>
                </c:pt>
                <c:pt idx="2">
                  <c:v>passifs</c:v>
                </c:pt>
              </c:strCache>
            </c:strRef>
          </c:cat>
          <c:val>
            <c:numRef>
              <c:f>Feuil7!$C$11:$C$13</c:f>
              <c:numCache>
                <c:formatCode>General</c:formatCode>
                <c:ptCount val="3"/>
                <c:pt idx="0">
                  <c:v>1000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</c:ser>
        <c:axId val="65435904"/>
        <c:axId val="65515520"/>
      </c:barChart>
      <c:catAx>
        <c:axId val="65435904"/>
        <c:scaling>
          <c:orientation val="minMax"/>
        </c:scaling>
        <c:axPos val="l"/>
        <c:numFmt formatCode="General" sourceLinked="0"/>
        <c:majorTickMark val="none"/>
        <c:tickLblPos val="nextTo"/>
        <c:crossAx val="65515520"/>
        <c:crosses val="autoZero"/>
        <c:auto val="1"/>
        <c:lblAlgn val="ctr"/>
        <c:lblOffset val="100"/>
      </c:catAx>
      <c:valAx>
        <c:axId val="65515520"/>
        <c:scaling>
          <c:orientation val="minMax"/>
        </c:scaling>
        <c:axPos val="b"/>
        <c:majorGridlines/>
        <c:numFmt formatCode="General" sourceLinked="1"/>
        <c:majorTickMark val="none"/>
        <c:tickLblPos val="nextTo"/>
        <c:crossAx val="65435904"/>
        <c:crosses val="autoZero"/>
        <c:crossBetween val="between"/>
      </c:valAx>
      <c:dTable>
        <c:showHorzBorder val="1"/>
        <c:showVertBorder val="1"/>
        <c:showOutline val="1"/>
        <c:showKeys val="1"/>
      </c:dTable>
    </c:plotArea>
    <c:plotVisOnly val="1"/>
    <c:dispBlanksAs val="gap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style val="26"/>
  <c:chart>
    <c:title>
      <c:tx>
        <c:rich>
          <a:bodyPr/>
          <a:lstStyle/>
          <a:p>
            <a:pPr>
              <a:defRPr/>
            </a:pPr>
            <a:r>
              <a:rPr lang="fr-FR" dirty="0" smtClean="0"/>
              <a:t>Diagramme circulaire des ventes/type</a:t>
            </a:r>
            <a:endParaRPr lang="fr-FR" dirty="0"/>
          </a:p>
        </c:rich>
      </c:tx>
      <c:layout/>
    </c:title>
    <c:plotArea>
      <c:layout/>
      <c:pieChart>
        <c:varyColors val="1"/>
        <c:ser>
          <c:idx val="0"/>
          <c:order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1">
                    <a:solidFill>
                      <a:schemeClr val="bg1"/>
                    </a:solidFill>
                  </a:defRPr>
                </a:pPr>
                <a:endParaRPr lang="fr-FR"/>
              </a:p>
            </c:txPr>
            <c:showPercent val="1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Feuil1!$A$2:$C$2</c:f>
              <c:strCache>
                <c:ptCount val="3"/>
                <c:pt idx="0">
                  <c:v>8P Classique </c:v>
                </c:pt>
                <c:pt idx="1">
                  <c:v>8P Light </c:v>
                </c:pt>
                <c:pt idx="2">
                  <c:v>24P </c:v>
                </c:pt>
              </c:strCache>
            </c:strRef>
          </c:cat>
          <c:val>
            <c:numRef>
              <c:f>Feuil1!$A$3:$C$3</c:f>
              <c:numCache>
                <c:formatCode>General</c:formatCode>
                <c:ptCount val="3"/>
                <c:pt idx="0">
                  <c:v>4357</c:v>
                </c:pt>
                <c:pt idx="1">
                  <c:v>274</c:v>
                </c:pt>
                <c:pt idx="2">
                  <c:v>280</c:v>
                </c:pt>
              </c:numCache>
            </c:numRef>
          </c:val>
        </c:ser>
        <c:ser>
          <c:idx val="1"/>
          <c:order val="1"/>
          <c:dLbls>
            <c:spPr>
              <a:noFill/>
              <a:ln>
                <a:noFill/>
              </a:ln>
              <a:effectLst/>
            </c:spPr>
            <c:showPercent val="1"/>
            <c:extLst>
              <c:ext xmlns:c15="http://schemas.microsoft.com/office/drawing/2012/chart" uri="{CE6537A1-D6FC-4f65-9D91-7224C49458BB}"/>
            </c:extLst>
          </c:dLbls>
          <c:cat>
            <c:strRef>
              <c:f>Feuil1!$A$2:$C$2</c:f>
              <c:strCache>
                <c:ptCount val="3"/>
                <c:pt idx="0">
                  <c:v>8P Classique </c:v>
                </c:pt>
                <c:pt idx="1">
                  <c:v>8P Light </c:v>
                </c:pt>
                <c:pt idx="2">
                  <c:v>24P </c:v>
                </c:pt>
              </c:strCache>
            </c:strRef>
          </c:cat>
          <c:val>
            <c:numRef>
              <c:f>Feuil1!$A$4:$C$4</c:f>
              <c:numCache>
                <c:formatCode>0.00%</c:formatCode>
                <c:ptCount val="3"/>
                <c:pt idx="0">
                  <c:v>0.88719201791895741</c:v>
                </c:pt>
                <c:pt idx="1">
                  <c:v>5.5793117491345988E-2</c:v>
                </c:pt>
                <c:pt idx="2">
                  <c:v>5.701486458969663E-2</c:v>
                </c:pt>
              </c:numCache>
            </c:numRef>
          </c:val>
        </c:ser>
        <c:dLbls>
          <c:showPercent val="1"/>
        </c:dLbls>
        <c:firstSliceAng val="0"/>
      </c:pieChart>
    </c:plotArea>
    <c:legend>
      <c:legendPos val="t"/>
      <c:layout/>
      <c:txPr>
        <a:bodyPr/>
        <a:lstStyle/>
        <a:p>
          <a:pPr>
            <a:defRPr sz="1050"/>
          </a:pPr>
          <a:endParaRPr lang="fr-FR"/>
        </a:p>
      </c:txPr>
    </c:legend>
    <c:plotVisOnly val="1"/>
    <c:dispBlanksAs val="zero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chart>
    <c:title>
      <c:layout/>
    </c:title>
    <c:plotArea>
      <c:layout/>
      <c:lineChart>
        <c:grouping val="standard"/>
        <c:ser>
          <c:idx val="0"/>
          <c:order val="0"/>
          <c:tx>
            <c:strRef>
              <c:f>Feuil2!$B$7</c:f>
              <c:strCache>
                <c:ptCount val="1"/>
                <c:pt idx="0">
                  <c:v>Douala</c:v>
                </c:pt>
              </c:strCache>
            </c:strRef>
          </c:tx>
          <c:marker>
            <c:symbol val="none"/>
          </c:marker>
          <c:dLbls>
            <c:dLbl>
              <c:idx val="0"/>
              <c:layout>
                <c:manualLayout>
                  <c:x val="-6.3681146327490695E-2"/>
                  <c:y val="2.7886515058443681E-2"/>
                </c:manualLayout>
              </c:layout>
              <c:spPr/>
              <c:txPr>
                <a:bodyPr/>
                <a:lstStyle/>
                <a:p>
                  <a:pPr>
                    <a:defRPr sz="1400" b="1">
                      <a:solidFill>
                        <a:srgbClr val="FF0000"/>
                      </a:solidFill>
                    </a:defRPr>
                  </a:pPr>
                  <a:endParaRPr lang="fr-FR"/>
                </a:p>
              </c:txPr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spPr/>
              <c:txPr>
                <a:bodyPr/>
                <a:lstStyle/>
                <a:p>
                  <a:pPr>
                    <a:defRPr sz="1400" b="1">
                      <a:solidFill>
                        <a:srgbClr val="FF0000"/>
                      </a:solidFill>
                    </a:defRPr>
                  </a:pPr>
                  <a:endParaRPr lang="fr-FR"/>
                </a:p>
              </c:txPr>
            </c:dLbl>
            <c:dLbl>
              <c:idx val="2"/>
              <c:spPr/>
              <c:txPr>
                <a:bodyPr/>
                <a:lstStyle/>
                <a:p>
                  <a:pPr>
                    <a:defRPr sz="1400" b="1">
                      <a:solidFill>
                        <a:srgbClr val="FF0000"/>
                      </a:solidFill>
                    </a:defRPr>
                  </a:pPr>
                  <a:endParaRPr lang="fr-FR"/>
                </a:p>
              </c:txPr>
            </c:dLbl>
            <c:dLbl>
              <c:idx val="3"/>
              <c:layout>
                <c:manualLayout>
                  <c:x val="-2.2856982878260095E-2"/>
                  <c:y val="1.7093359061219303E-2"/>
                </c:manualLayout>
              </c:layout>
              <c:spPr/>
              <c:txPr>
                <a:bodyPr/>
                <a:lstStyle/>
                <a:p>
                  <a:pPr>
                    <a:defRPr sz="1400" b="1">
                      <a:solidFill>
                        <a:srgbClr val="FF0000"/>
                      </a:solidFill>
                    </a:defRPr>
                  </a:pPr>
                  <a:endParaRPr lang="fr-FR"/>
                </a:p>
              </c:txPr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>
                    <a:solidFill>
                      <a:srgbClr val="FF0000"/>
                    </a:solidFill>
                  </a:defRPr>
                </a:pPr>
                <a:endParaRPr lang="fr-FR"/>
              </a:p>
            </c:txPr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Feuil2!$C$6:$F$6</c:f>
              <c:strCache>
                <c:ptCount val="4"/>
                <c:pt idx="0">
                  <c:v>Week 1 </c:v>
                </c:pt>
                <c:pt idx="1">
                  <c:v>Week 2 </c:v>
                </c:pt>
                <c:pt idx="2">
                  <c:v>Week 3 </c:v>
                </c:pt>
                <c:pt idx="3">
                  <c:v>Week 4 </c:v>
                </c:pt>
              </c:strCache>
            </c:strRef>
          </c:cat>
          <c:val>
            <c:numRef>
              <c:f>Feuil2!$C$7:$F$7</c:f>
              <c:numCache>
                <c:formatCode>0.00%</c:formatCode>
                <c:ptCount val="4"/>
                <c:pt idx="0">
                  <c:v>0.99160000000000004</c:v>
                </c:pt>
                <c:pt idx="1">
                  <c:v>1.0863</c:v>
                </c:pt>
                <c:pt idx="2">
                  <c:v>1.4643999999999993</c:v>
                </c:pt>
                <c:pt idx="3">
                  <c:v>1.0230999999999992</c:v>
                </c:pt>
              </c:numCache>
            </c:numRef>
          </c:val>
        </c:ser>
        <c:dLbls>
          <c:showVal val="1"/>
        </c:dLbls>
        <c:marker val="1"/>
        <c:axId val="64133376"/>
        <c:axId val="64135168"/>
      </c:lineChart>
      <c:catAx>
        <c:axId val="64133376"/>
        <c:scaling>
          <c:orientation val="minMax"/>
        </c:scaling>
        <c:axPos val="b"/>
        <c:numFmt formatCode="General" sourceLinked="0"/>
        <c:majorTickMark val="none"/>
        <c:tickLblPos val="nextTo"/>
        <c:crossAx val="64135168"/>
        <c:crosses val="autoZero"/>
        <c:auto val="1"/>
        <c:lblAlgn val="ctr"/>
        <c:lblOffset val="100"/>
      </c:catAx>
      <c:valAx>
        <c:axId val="64135168"/>
        <c:scaling>
          <c:orientation val="minMax"/>
        </c:scaling>
        <c:axPos val="l"/>
        <c:majorGridlines/>
        <c:numFmt formatCode="0.00%" sourceLinked="1"/>
        <c:majorTickMark val="none"/>
        <c:tickLblPos val="nextTo"/>
        <c:crossAx val="64133376"/>
        <c:crosses val="autoZero"/>
        <c:crossBetween val="between"/>
      </c:valAx>
    </c:plotArea>
    <c:legend>
      <c:legendPos val="r"/>
      <c:layout/>
      <c:txPr>
        <a:bodyPr/>
        <a:lstStyle/>
        <a:p>
          <a:pPr>
            <a:defRPr sz="1000"/>
          </a:pPr>
          <a:endParaRPr lang="fr-FR"/>
        </a:p>
      </c:txPr>
    </c:legend>
    <c:plotVisOnly val="1"/>
    <c:dispBlanksAs val="gap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déploiemt!$H$4</c:f>
              <c:strCache>
                <c:ptCount val="1"/>
                <c:pt idx="0">
                  <c:v>REALISATIONS GLOBALES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déploiemt!$C$5:$C$18</c:f>
              <c:strCache>
                <c:ptCount val="14"/>
                <c:pt idx="0">
                  <c:v>MAHIMA CENTRE </c:v>
                </c:pt>
                <c:pt idx="1">
                  <c:v>CASINO  BASTO </c:v>
                </c:pt>
                <c:pt idx="2">
                  <c:v>DOVV MENDONG </c:v>
                </c:pt>
                <c:pt idx="3">
                  <c:v>SANTA LUCIA NGOUSSO </c:v>
                </c:pt>
                <c:pt idx="4">
                  <c:v>SANTA LUCIA MOKOLO </c:v>
                </c:pt>
                <c:pt idx="5">
                  <c:v>SANTA LUCIA MVAN </c:v>
                </c:pt>
                <c:pt idx="6">
                  <c:v>CASINO CENTRE </c:v>
                </c:pt>
                <c:pt idx="7">
                  <c:v>DOVV BASTOS </c:v>
                </c:pt>
                <c:pt idx="8">
                  <c:v>MAHIMA CORON </c:v>
                </c:pt>
                <c:pt idx="9">
                  <c:v>SANTA LUCIA NKOABANG </c:v>
                </c:pt>
                <c:pt idx="10">
                  <c:v>MAHIMA ELIG ESSONO </c:v>
                </c:pt>
                <c:pt idx="11">
                  <c:v>DOVV ESSOS </c:v>
                </c:pt>
                <c:pt idx="12">
                  <c:v>SANTA LUCIA KONDEGUI </c:v>
                </c:pt>
                <c:pt idx="13">
                  <c:v>SANTA LUCIA ESSOS</c:v>
                </c:pt>
              </c:strCache>
            </c:strRef>
          </c:cat>
          <c:val>
            <c:numRef>
              <c:f>déploiemt!$H$5:$H$18</c:f>
              <c:numCache>
                <c:formatCode>General</c:formatCode>
                <c:ptCount val="14"/>
                <c:pt idx="0">
                  <c:v>410</c:v>
                </c:pt>
                <c:pt idx="1">
                  <c:v>355</c:v>
                </c:pt>
                <c:pt idx="2">
                  <c:v>450</c:v>
                </c:pt>
                <c:pt idx="3">
                  <c:v>325</c:v>
                </c:pt>
                <c:pt idx="4">
                  <c:v>333</c:v>
                </c:pt>
                <c:pt idx="5">
                  <c:v>446</c:v>
                </c:pt>
                <c:pt idx="6">
                  <c:v>624</c:v>
                </c:pt>
                <c:pt idx="7">
                  <c:v>789</c:v>
                </c:pt>
                <c:pt idx="8">
                  <c:v>226</c:v>
                </c:pt>
                <c:pt idx="9">
                  <c:v>279</c:v>
                </c:pt>
                <c:pt idx="10">
                  <c:v>158</c:v>
                </c:pt>
                <c:pt idx="11">
                  <c:v>213</c:v>
                </c:pt>
                <c:pt idx="12">
                  <c:v>403</c:v>
                </c:pt>
                <c:pt idx="13">
                  <c:v>438</c:v>
                </c:pt>
              </c:numCache>
            </c:numRef>
          </c:val>
        </c:ser>
        <c:ser>
          <c:idx val="1"/>
          <c:order val="1"/>
          <c:tx>
            <c:strRef>
              <c:f>déploiemt!$I$4</c:f>
              <c:strCache>
                <c:ptCount val="1"/>
                <c:pt idx="0">
                  <c:v>OBJECTIFS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cat>
            <c:strRef>
              <c:f>déploiemt!$C$5:$C$18</c:f>
              <c:strCache>
                <c:ptCount val="14"/>
                <c:pt idx="0">
                  <c:v>MAHIMA CENTRE </c:v>
                </c:pt>
                <c:pt idx="1">
                  <c:v>CASINO  BASTO </c:v>
                </c:pt>
                <c:pt idx="2">
                  <c:v>DOVV MENDONG </c:v>
                </c:pt>
                <c:pt idx="3">
                  <c:v>SANTA LUCIA NGOUSSO </c:v>
                </c:pt>
                <c:pt idx="4">
                  <c:v>SANTA LUCIA MOKOLO </c:v>
                </c:pt>
                <c:pt idx="5">
                  <c:v>SANTA LUCIA MVAN </c:v>
                </c:pt>
                <c:pt idx="6">
                  <c:v>CASINO CENTRE </c:v>
                </c:pt>
                <c:pt idx="7">
                  <c:v>DOVV BASTOS </c:v>
                </c:pt>
                <c:pt idx="8">
                  <c:v>MAHIMA CORON </c:v>
                </c:pt>
                <c:pt idx="9">
                  <c:v>SANTA LUCIA NKOABANG </c:v>
                </c:pt>
                <c:pt idx="10">
                  <c:v>MAHIMA ELIG ESSONO </c:v>
                </c:pt>
                <c:pt idx="11">
                  <c:v>DOVV ESSOS </c:v>
                </c:pt>
                <c:pt idx="12">
                  <c:v>SANTA LUCIA KONDEGUI </c:v>
                </c:pt>
                <c:pt idx="13">
                  <c:v>SANTA LUCIA ESSOS</c:v>
                </c:pt>
              </c:strCache>
            </c:strRef>
          </c:cat>
          <c:val>
            <c:numRef>
              <c:f>déploiemt!$I$5:$I$18</c:f>
              <c:numCache>
                <c:formatCode>General</c:formatCode>
                <c:ptCount val="14"/>
                <c:pt idx="0">
                  <c:v>300</c:v>
                </c:pt>
                <c:pt idx="1">
                  <c:v>300</c:v>
                </c:pt>
                <c:pt idx="2">
                  <c:v>300</c:v>
                </c:pt>
                <c:pt idx="3">
                  <c:v>300</c:v>
                </c:pt>
                <c:pt idx="4">
                  <c:v>300</c:v>
                </c:pt>
                <c:pt idx="5">
                  <c:v>300</c:v>
                </c:pt>
                <c:pt idx="6">
                  <c:v>300</c:v>
                </c:pt>
                <c:pt idx="7">
                  <c:v>300</c:v>
                </c:pt>
                <c:pt idx="8">
                  <c:v>300</c:v>
                </c:pt>
                <c:pt idx="9">
                  <c:v>300</c:v>
                </c:pt>
                <c:pt idx="10">
                  <c:v>300</c:v>
                </c:pt>
                <c:pt idx="11">
                  <c:v>300</c:v>
                </c:pt>
                <c:pt idx="12">
                  <c:v>300</c:v>
                </c:pt>
                <c:pt idx="13">
                  <c:v>300</c:v>
                </c:pt>
              </c:numCache>
            </c:numRef>
          </c:val>
        </c:ser>
        <c:gapWidth val="267"/>
        <c:overlap val="-43"/>
        <c:axId val="105128320"/>
        <c:axId val="105129856"/>
      </c:barChart>
      <c:catAx>
        <c:axId val="105128320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cap="none" spc="0" normalizeH="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5129856"/>
        <c:crosses val="autoZero"/>
        <c:auto val="1"/>
        <c:lblAlgn val="ctr"/>
        <c:lblOffset val="100"/>
      </c:catAx>
      <c:valAx>
        <c:axId val="105129856"/>
        <c:scaling>
          <c:orientation val="minMax"/>
        </c:scaling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5128320"/>
        <c:crosses val="autoZero"/>
        <c:crossBetween val="between"/>
      </c:valAx>
      <c:spPr>
        <a:pattFill prst="ltDnDiag">
          <a:fgClr>
            <a:schemeClr val="dk1">
              <a:lumMod val="15000"/>
              <a:lumOff val="85000"/>
            </a:schemeClr>
          </a:fgClr>
          <a:bgClr>
            <a:schemeClr val="lt1"/>
          </a:bgClr>
        </a:pattFill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sz="1200"/>
      </a:pPr>
      <a:endParaRPr lang="fr-FR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chart>
    <c:autoTitleDeleted val="1"/>
    <c:plotArea>
      <c:layout/>
      <c:pieChart>
        <c:varyColors val="1"/>
        <c:ser>
          <c:idx val="0"/>
          <c:order val="0"/>
          <c:dPt>
            <c:idx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inEnd"/>
            <c:showPercent val="1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déploiemt!$L$11:$N$11</c:f>
              <c:strCache>
                <c:ptCount val="3"/>
                <c:pt idx="0">
                  <c:v>8P CLASSIQUE</c:v>
                </c:pt>
                <c:pt idx="1">
                  <c:v>8P LIGHT</c:v>
                </c:pt>
                <c:pt idx="2">
                  <c:v>24 P</c:v>
                </c:pt>
              </c:strCache>
            </c:strRef>
          </c:cat>
          <c:val>
            <c:numRef>
              <c:f>déploiemt!$L$13:$N$13</c:f>
              <c:numCache>
                <c:formatCode>0.00%</c:formatCode>
                <c:ptCount val="3"/>
                <c:pt idx="0">
                  <c:v>0.91778307946412185</c:v>
                </c:pt>
                <c:pt idx="1">
                  <c:v>5.1752615158744797E-2</c:v>
                </c:pt>
                <c:pt idx="2">
                  <c:v>3.046430537713344E-2</c:v>
                </c:pt>
              </c:numCache>
            </c:numRef>
          </c:val>
        </c:ser>
        <c:dLbls>
          <c:showPercent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zero"/>
  </c:chart>
  <c:spPr>
    <a:noFill/>
    <a:ln>
      <a:noFill/>
    </a:ln>
    <a:effectLst/>
  </c:spPr>
  <c:txPr>
    <a:bodyPr/>
    <a:lstStyle/>
    <a:p>
      <a:pPr>
        <a:defRPr sz="1200" b="0"/>
      </a:pPr>
      <a:endParaRPr lang="fr-FR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chart>
    <c:autoTitleDeleted val="1"/>
    <c:plotArea>
      <c:layout/>
      <c:lineChart>
        <c:grouping val="standard"/>
        <c:ser>
          <c:idx val="0"/>
          <c:order val="0"/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dLbl>
              <c:idx val="0"/>
              <c:layout>
                <c:manualLayout>
                  <c:x val="-9.4590401189939652E-2"/>
                  <c:y val="-5.878976410028516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r"/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5.5509883338256863E-2"/>
                  <c:y val="-4.070060591558208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r"/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6.7851099501946163E-2"/>
                  <c:y val="2.713373727705473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r"/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5.3453013977642024E-2"/>
                  <c:y val="-4.070060591558208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fr-FR"/>
                </a:p>
              </c:txPr>
              <c:dLblPos val="r"/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fr-FR"/>
              </a:p>
            </c:txPr>
            <c:dLblPos val="ctr"/>
            <c:showVal val="1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Feuil6!$C$4:$F$4</c:f>
              <c:strCache>
                <c:ptCount val="4"/>
                <c:pt idx="0">
                  <c:v>Week 1</c:v>
                </c:pt>
                <c:pt idx="1">
                  <c:v>Week 2</c:v>
                </c:pt>
                <c:pt idx="2">
                  <c:v>Week 3</c:v>
                </c:pt>
                <c:pt idx="3">
                  <c:v>WEEK 4</c:v>
                </c:pt>
              </c:strCache>
            </c:strRef>
          </c:cat>
          <c:val>
            <c:numRef>
              <c:f>Feuil6!$C$6:$F$6</c:f>
              <c:numCache>
                <c:formatCode>0.00%</c:formatCode>
                <c:ptCount val="4"/>
                <c:pt idx="0">
                  <c:v>1.0674999999999988</c:v>
                </c:pt>
                <c:pt idx="1">
                  <c:v>1.7396999999999987</c:v>
                </c:pt>
                <c:pt idx="2">
                  <c:v>1.4854999999999989</c:v>
                </c:pt>
                <c:pt idx="3">
                  <c:v>1.2973809523809519</c:v>
                </c:pt>
              </c:numCache>
            </c:numRef>
          </c:val>
        </c:ser>
        <c:dLbls>
          <c:showVal val="1"/>
        </c:dLbls>
        <c:marker val="1"/>
        <c:axId val="105371136"/>
        <c:axId val="105372672"/>
      </c:lineChart>
      <c:catAx>
        <c:axId val="105371136"/>
        <c:scaling>
          <c:orientation val="minMax"/>
        </c:scaling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cap="all" spc="120" normalizeH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5372672"/>
        <c:crosses val="autoZero"/>
        <c:auto val="1"/>
        <c:lblAlgn val="ctr"/>
        <c:lblOffset val="100"/>
      </c:catAx>
      <c:valAx>
        <c:axId val="105372672"/>
        <c:scaling>
          <c:orientation val="minMax"/>
        </c:scaling>
        <c:axPos val="l"/>
        <c:numFmt formatCode="0.00%" sourceLinked="1"/>
        <c:maj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fr-FR"/>
          </a:p>
        </c:txPr>
        <c:crossAx val="105371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</c:chart>
  <c:spPr>
    <a:noFill/>
    <a:ln>
      <a:noFill/>
    </a:ln>
    <a:effectLst/>
  </c:spPr>
  <c:txPr>
    <a:bodyPr/>
    <a:lstStyle/>
    <a:p>
      <a:pPr>
        <a:defRPr sz="1200"/>
      </a:pPr>
      <a:endParaRPr lang="fr-FR"/>
    </a:p>
  </c:txPr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fr-FR"/>
  <c:chart>
    <c:title>
      <c:layout/>
    </c:title>
    <c:plotArea>
      <c:layout/>
      <c:lineChart>
        <c:grouping val="standard"/>
        <c:ser>
          <c:idx val="0"/>
          <c:order val="0"/>
          <c:tx>
            <c:strRef>
              <c:f>Feuil3!$B$8</c:f>
              <c:strCache>
                <c:ptCount val="1"/>
                <c:pt idx="0">
                  <c:v>Douala</c:v>
                </c:pt>
              </c:strCache>
            </c:strRef>
          </c:tx>
          <c:marker>
            <c:symbol val="none"/>
          </c:marker>
          <c:dLbls>
            <c:dLbl>
              <c:idx val="0"/>
              <c:layout>
                <c:manualLayout>
                  <c:x val="-3.5054527731916876E-2"/>
                  <c:y val="3.0131615847047186E-2"/>
                </c:manualLayout>
              </c:layout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7.5116845139821822E-2"/>
                  <c:y val="6.026323169409438E-2"/>
                </c:manualLayout>
              </c:layout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tx2">
                        <a:lumMod val="75000"/>
                      </a:schemeClr>
                    </a:solidFill>
                  </a:defRPr>
                </a:pPr>
                <a:endParaRPr lang="fr-FR"/>
              </a:p>
            </c:txPr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Feuil3!$C$7:$F$7</c:f>
              <c:strCache>
                <c:ptCount val="4"/>
                <c:pt idx="0">
                  <c:v>Week 1  </c:v>
                </c:pt>
                <c:pt idx="1">
                  <c:v>Week 2  </c:v>
                </c:pt>
                <c:pt idx="2">
                  <c:v>Week 3 </c:v>
                </c:pt>
                <c:pt idx="3">
                  <c:v>Week 4 </c:v>
                </c:pt>
              </c:strCache>
            </c:strRef>
          </c:cat>
          <c:val>
            <c:numRef>
              <c:f>Feuil3!$C$8:$F$8</c:f>
              <c:numCache>
                <c:formatCode>0.00%</c:formatCode>
                <c:ptCount val="4"/>
                <c:pt idx="0">
                  <c:v>0.99160000000000004</c:v>
                </c:pt>
                <c:pt idx="1">
                  <c:v>1.0863</c:v>
                </c:pt>
                <c:pt idx="2">
                  <c:v>1.4643999999999993</c:v>
                </c:pt>
                <c:pt idx="3">
                  <c:v>1.0230999999999992</c:v>
                </c:pt>
              </c:numCache>
            </c:numRef>
          </c:val>
        </c:ser>
        <c:ser>
          <c:idx val="1"/>
          <c:order val="1"/>
          <c:tx>
            <c:strRef>
              <c:f>Feuil3!$B$9</c:f>
              <c:strCache>
                <c:ptCount val="1"/>
                <c:pt idx="0">
                  <c:v>Yaoundé  </c:v>
                </c:pt>
              </c:strCache>
            </c:strRef>
          </c:tx>
          <c:marker>
            <c:symbol val="none"/>
          </c:marker>
          <c:dLbls>
            <c:dLbl>
              <c:idx val="0"/>
              <c:layout>
                <c:manualLayout>
                  <c:x val="-9.0140214167786212E-2"/>
                  <c:y val="9.0392474972964577E-3"/>
                </c:manualLayout>
              </c:layout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2.5038948379940635E-3"/>
                  <c:y val="-3.0131615847047186E-2"/>
                </c:manualLayout>
              </c:layout>
              <c:showVal val="1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 b="1">
                    <a:solidFill>
                      <a:schemeClr val="accent2">
                        <a:lumMod val="75000"/>
                      </a:schemeClr>
                    </a:solidFill>
                  </a:defRPr>
                </a:pPr>
                <a:endParaRPr lang="fr-FR"/>
              </a:p>
            </c:txPr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Feuil3!$C$7:$F$7</c:f>
              <c:strCache>
                <c:ptCount val="4"/>
                <c:pt idx="0">
                  <c:v>Week 1  </c:v>
                </c:pt>
                <c:pt idx="1">
                  <c:v>Week 2  </c:v>
                </c:pt>
                <c:pt idx="2">
                  <c:v>Week 3 </c:v>
                </c:pt>
                <c:pt idx="3">
                  <c:v>Week 4 </c:v>
                </c:pt>
              </c:strCache>
            </c:strRef>
          </c:cat>
          <c:val>
            <c:numRef>
              <c:f>Feuil3!$C$9:$F$9</c:f>
              <c:numCache>
                <c:formatCode>0.00%</c:formatCode>
                <c:ptCount val="4"/>
                <c:pt idx="0">
                  <c:v>1.0674999999999992</c:v>
                </c:pt>
                <c:pt idx="1">
                  <c:v>1.7672999999999994</c:v>
                </c:pt>
                <c:pt idx="2">
                  <c:v>1.4854999999999994</c:v>
                </c:pt>
                <c:pt idx="3">
                  <c:v>1.2973999999999994</c:v>
                </c:pt>
              </c:numCache>
            </c:numRef>
          </c:val>
        </c:ser>
        <c:dLbls>
          <c:showVal val="1"/>
        </c:dLbls>
        <c:marker val="1"/>
        <c:axId val="65006208"/>
        <c:axId val="64369024"/>
      </c:lineChart>
      <c:catAx>
        <c:axId val="65006208"/>
        <c:scaling>
          <c:orientation val="minMax"/>
        </c:scaling>
        <c:axPos val="b"/>
        <c:numFmt formatCode="General" sourceLinked="0"/>
        <c:majorTickMark val="none"/>
        <c:tickLblPos val="nextTo"/>
        <c:crossAx val="64369024"/>
        <c:crosses val="autoZero"/>
        <c:auto val="1"/>
        <c:lblAlgn val="ctr"/>
        <c:lblOffset val="100"/>
      </c:catAx>
      <c:valAx>
        <c:axId val="64369024"/>
        <c:scaling>
          <c:orientation val="minMax"/>
        </c:scaling>
        <c:axPos val="l"/>
        <c:majorGridlines/>
        <c:numFmt formatCode="0.00%" sourceLinked="1"/>
        <c:majorTickMark val="none"/>
        <c:tickLblPos val="nextTo"/>
        <c:crossAx val="65006208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chart>
    <c:autoTitleDeleted val="1"/>
    <c:plotArea>
      <c:layout/>
      <c:lineChart>
        <c:grouping val="standard"/>
        <c:ser>
          <c:idx val="0"/>
          <c:order val="0"/>
          <c:tx>
            <c:strRef>
              <c:f>Feuil4!$C$5</c:f>
              <c:strCache>
                <c:ptCount val="1"/>
                <c:pt idx="0">
                  <c:v>Douala 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100"/>
                </a:pPr>
                <a:endParaRPr lang="fr-FR"/>
              </a:p>
            </c:txPr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Feuil4!$B$6:$B$9</c:f>
              <c:strCache>
                <c:ptCount val="4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 </c:v>
                </c:pt>
              </c:strCache>
            </c:strRef>
          </c:cat>
          <c:val>
            <c:numRef>
              <c:f>Feuil4!$C$6:$C$9</c:f>
              <c:numCache>
                <c:formatCode>0%</c:formatCode>
                <c:ptCount val="4"/>
                <c:pt idx="0">
                  <c:v>0.30000000000000016</c:v>
                </c:pt>
                <c:pt idx="1">
                  <c:v>8.0000000000000043E-2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</c:ser>
        <c:ser>
          <c:idx val="1"/>
          <c:order val="1"/>
          <c:tx>
            <c:strRef>
              <c:f>Feuil4!$D$5</c:f>
              <c:strCache>
                <c:ptCount val="1"/>
                <c:pt idx="0">
                  <c:v>Yde</c:v>
                </c:pt>
              </c:strCache>
            </c:strRef>
          </c:tx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200"/>
                </a:pPr>
                <a:endParaRPr lang="fr-FR"/>
              </a:p>
            </c:txPr>
            <c:showVal val="1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Feuil4!$B$6:$B$9</c:f>
              <c:strCache>
                <c:ptCount val="4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 </c:v>
                </c:pt>
              </c:strCache>
            </c:strRef>
          </c:cat>
          <c:val>
            <c:numRef>
              <c:f>Feuil4!$D$6:$D$9</c:f>
              <c:numCache>
                <c:formatCode>0%</c:formatCode>
                <c:ptCount val="4"/>
                <c:pt idx="0">
                  <c:v>0</c:v>
                </c:pt>
                <c:pt idx="1">
                  <c:v>0.14000000000000001</c:v>
                </c:pt>
                <c:pt idx="2">
                  <c:v>0.28000000000000008</c:v>
                </c:pt>
                <c:pt idx="3" formatCode="0.00%">
                  <c:v>7.1400000000000019E-2</c:v>
                </c:pt>
              </c:numCache>
            </c:numRef>
          </c:val>
        </c:ser>
        <c:dLbls>
          <c:showVal val="1"/>
        </c:dLbls>
        <c:marker val="1"/>
        <c:axId val="65145856"/>
        <c:axId val="65176320"/>
      </c:lineChart>
      <c:catAx>
        <c:axId val="65145856"/>
        <c:scaling>
          <c:orientation val="minMax"/>
        </c:scaling>
        <c:axPos val="b"/>
        <c:numFmt formatCode="General" sourceLinked="0"/>
        <c:majorTickMark val="none"/>
        <c:tickLblPos val="nextTo"/>
        <c:crossAx val="65176320"/>
        <c:crosses val="autoZero"/>
        <c:auto val="1"/>
        <c:lblAlgn val="ctr"/>
        <c:lblOffset val="100"/>
      </c:catAx>
      <c:valAx>
        <c:axId val="65176320"/>
        <c:scaling>
          <c:orientation val="minMax"/>
        </c:scaling>
        <c:axPos val="l"/>
        <c:majorGridlines/>
        <c:numFmt formatCode="0%" sourceLinked="1"/>
        <c:majorTickMark val="none"/>
        <c:tickLblPos val="nextTo"/>
        <c:crossAx val="65145856"/>
        <c:crosses val="autoZero"/>
        <c:crossBetween val="between"/>
      </c:valAx>
    </c:plotArea>
    <c:legend>
      <c:legendPos val="r"/>
      <c:layout/>
    </c:legend>
    <c:plotVisOnly val="1"/>
    <c:dispBlanksAs val="gap"/>
  </c:chart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fr-FR"/>
  <c:chart>
    <c:title>
      <c:layout/>
    </c:title>
    <c:plotArea>
      <c:layout/>
      <c:lineChart>
        <c:grouping val="standard"/>
        <c:ser>
          <c:idx val="0"/>
          <c:order val="0"/>
          <c:tx>
            <c:strRef>
              <c:f>Feuil5!$A$6</c:f>
              <c:strCache>
                <c:ptCount val="1"/>
                <c:pt idx="0">
                  <c:v>Dla </c:v>
                </c:pt>
              </c:strCache>
            </c:strRef>
          </c:tx>
          <c:marker>
            <c:symbol val="none"/>
          </c:marker>
          <c:dLbls>
            <c:dLbl>
              <c:idx val="0"/>
              <c:layout>
                <c:manualLayout>
                  <c:x val="-2.6935838408724006E-3"/>
                  <c:y val="8.2686759766315478E-3"/>
                </c:manualLayout>
              </c:layout>
              <c:showVal val="1"/>
            </c:dLbl>
            <c:txPr>
              <a:bodyPr/>
              <a:lstStyle/>
              <a:p>
                <a:pPr>
                  <a:defRPr sz="1100"/>
                </a:pPr>
                <a:endParaRPr lang="fr-FR"/>
              </a:p>
            </c:txPr>
            <c:showVal val="1"/>
          </c:dLbls>
          <c:cat>
            <c:strRef>
              <c:f>Feuil5!$B$5:$D$5</c:f>
              <c:strCache>
                <c:ptCount val="3"/>
                <c:pt idx="0">
                  <c:v>S2 </c:v>
                </c:pt>
                <c:pt idx="1">
                  <c:v>S3 </c:v>
                </c:pt>
                <c:pt idx="2">
                  <c:v>S4 </c:v>
                </c:pt>
              </c:strCache>
            </c:strRef>
          </c:cat>
          <c:val>
            <c:numRef>
              <c:f>Feuil5!$B$6:$D$6</c:f>
              <c:numCache>
                <c:formatCode>0.00%</c:formatCode>
                <c:ptCount val="3"/>
                <c:pt idx="0">
                  <c:v>0.81530000000000002</c:v>
                </c:pt>
                <c:pt idx="1">
                  <c:v>0.9113</c:v>
                </c:pt>
                <c:pt idx="2">
                  <c:v>0.64359999999999995</c:v>
                </c:pt>
              </c:numCache>
            </c:numRef>
          </c:val>
        </c:ser>
        <c:ser>
          <c:idx val="1"/>
          <c:order val="1"/>
          <c:tx>
            <c:strRef>
              <c:f>Feuil5!$A$7</c:f>
              <c:strCache>
                <c:ptCount val="1"/>
                <c:pt idx="0">
                  <c:v>Ydé </c:v>
                </c:pt>
              </c:strCache>
            </c:strRef>
          </c:tx>
          <c:marker>
            <c:symbol val="none"/>
          </c:marker>
          <c:dLbls>
            <c:dLbl>
              <c:idx val="0"/>
              <c:layout>
                <c:manualLayout>
                  <c:x val="-2.7777777777777822E-3"/>
                  <c:y val="-2.7777777777777811E-2"/>
                </c:manualLayout>
              </c:layout>
              <c:showVal val="1"/>
            </c:dLbl>
            <c:dLbl>
              <c:idx val="1"/>
              <c:layout>
                <c:manualLayout>
                  <c:x val="-1.38888888888889E-2"/>
                  <c:y val="5.0925925925925923E-2"/>
                </c:manualLayout>
              </c:layout>
              <c:showVal val="1"/>
            </c:dLbl>
            <c:txPr>
              <a:bodyPr/>
              <a:lstStyle/>
              <a:p>
                <a:pPr>
                  <a:defRPr sz="1100"/>
                </a:pPr>
                <a:endParaRPr lang="fr-FR"/>
              </a:p>
            </c:txPr>
            <c:showVal val="1"/>
          </c:dLbls>
          <c:cat>
            <c:strRef>
              <c:f>Feuil5!$B$5:$D$5</c:f>
              <c:strCache>
                <c:ptCount val="3"/>
                <c:pt idx="0">
                  <c:v>S2 </c:v>
                </c:pt>
                <c:pt idx="1">
                  <c:v>S3 </c:v>
                </c:pt>
                <c:pt idx="2">
                  <c:v>S4 </c:v>
                </c:pt>
              </c:strCache>
            </c:strRef>
          </c:cat>
          <c:val>
            <c:numRef>
              <c:f>Feuil5!$B$7:$D$7</c:f>
              <c:numCache>
                <c:formatCode>0.00%</c:formatCode>
                <c:ptCount val="3"/>
                <c:pt idx="0">
                  <c:v>0.83840000000000003</c:v>
                </c:pt>
                <c:pt idx="1">
                  <c:v>0.87970000000000015</c:v>
                </c:pt>
                <c:pt idx="2">
                  <c:v>0.70850000000000002</c:v>
                </c:pt>
              </c:numCache>
            </c:numRef>
          </c:val>
        </c:ser>
        <c:dLbls>
          <c:showVal val="1"/>
        </c:dLbls>
        <c:marker val="1"/>
        <c:axId val="65023360"/>
        <c:axId val="65045632"/>
      </c:lineChart>
      <c:catAx>
        <c:axId val="65023360"/>
        <c:scaling>
          <c:orientation val="minMax"/>
        </c:scaling>
        <c:axPos val="b"/>
        <c:majorTickMark val="none"/>
        <c:tickLblPos val="nextTo"/>
        <c:crossAx val="65045632"/>
        <c:crosses val="autoZero"/>
        <c:auto val="1"/>
        <c:lblAlgn val="ctr"/>
        <c:lblOffset val="100"/>
      </c:catAx>
      <c:valAx>
        <c:axId val="65045632"/>
        <c:scaling>
          <c:orientation val="minMax"/>
        </c:scaling>
        <c:axPos val="l"/>
        <c:majorGridlines/>
        <c:numFmt formatCode="0.00%" sourceLinked="1"/>
        <c:majorTickMark val="none"/>
        <c:tickLblPos val="nextTo"/>
        <c:crossAx val="65023360"/>
        <c:crosses val="autoZero"/>
        <c:crossBetween val="between"/>
      </c:valAx>
    </c:plotArea>
    <c:legend>
      <c:legendPos val="r"/>
      <c:layout/>
    </c:legend>
    <c:plotVisOnly val="1"/>
  </c:chart>
  <c:externalData r:id="rId1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8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plotArea>
  <cs:plotArea3D>
    <cs:lnRef idx="0"/>
    <cs:fillRef idx="0"/>
    <cs:effectRef idx="0"/>
    <cs:fontRef idx="minor">
      <a:schemeClr val="dk1"/>
    </cs:fontRef>
    <cs:spPr>
      <a:solidFill>
        <a:schemeClr val="lt1"/>
      </a:solidFill>
    </cs:spPr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  <cs:spPr>
      <a:pattFill prst="ltDnDiag">
        <a:fgClr>
          <a:schemeClr val="dk1">
            <a:lumMod val="15000"/>
            <a:lumOff val="85000"/>
          </a:schemeClr>
        </a:fgClr>
        <a:bgClr>
          <a:schemeClr val="lt1"/>
        </a:bgClr>
      </a:pattFill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A4FAC3-2B46-4866-959B-6ED12A499390}" type="doc">
      <dgm:prSet loTypeId="urn:microsoft.com/office/officeart/2005/8/layout/cycle2" loCatId="cycle" qsTypeId="urn:microsoft.com/office/officeart/2005/8/quickstyle/3d5" qsCatId="3D" csTypeId="urn:microsoft.com/office/officeart/2005/8/colors/colorful5" csCatId="colorful" phldr="1"/>
      <dgm:spPr/>
      <dgm:t>
        <a:bodyPr/>
        <a:lstStyle/>
        <a:p>
          <a:endParaRPr lang="fr-FR"/>
        </a:p>
      </dgm:t>
    </dgm:pt>
    <dgm:pt modelId="{8C109CE3-F778-4EB4-A43E-443255A90955}">
      <dgm:prSet phldrT="[Texte]" custT="1"/>
      <dgm:spPr/>
      <dgm:t>
        <a:bodyPr/>
        <a:lstStyle/>
        <a:p>
          <a:r>
            <a:rPr lang="fr-FR" sz="1800" b="1" dirty="0" smtClean="0">
              <a:solidFill>
                <a:schemeClr val="tx1"/>
              </a:solidFill>
            </a:rPr>
            <a:t>Analyse des ventes</a:t>
          </a:r>
          <a:endParaRPr lang="fr-FR" sz="1800" b="1" dirty="0">
            <a:solidFill>
              <a:schemeClr val="tx1"/>
            </a:solidFill>
          </a:endParaRPr>
        </a:p>
      </dgm:t>
    </dgm:pt>
    <dgm:pt modelId="{C2755C86-484A-4EB9-AC34-16D607D0A258}" type="parTrans" cxnId="{B95EE0A9-B2EC-4800-B5BF-81FB38CE5496}">
      <dgm:prSet/>
      <dgm:spPr/>
      <dgm:t>
        <a:bodyPr/>
        <a:lstStyle/>
        <a:p>
          <a:endParaRPr lang="fr-FR"/>
        </a:p>
      </dgm:t>
    </dgm:pt>
    <dgm:pt modelId="{655B7965-83BA-4D12-ADE7-51F617BEC34D}" type="sibTrans" cxnId="{B95EE0A9-B2EC-4800-B5BF-81FB38CE5496}">
      <dgm:prSet/>
      <dgm:spPr/>
      <dgm:t>
        <a:bodyPr/>
        <a:lstStyle/>
        <a:p>
          <a:endParaRPr lang="fr-FR"/>
        </a:p>
      </dgm:t>
    </dgm:pt>
    <dgm:pt modelId="{5ACA0C1F-FAD1-4FDA-AD0A-D418FFCFB4DD}">
      <dgm:prSet phldrT="[Texte]" custT="1"/>
      <dgm:spPr/>
      <dgm:t>
        <a:bodyPr/>
        <a:lstStyle/>
        <a:p>
          <a:r>
            <a:rPr lang="fr-FR" sz="1400" b="1" dirty="0" smtClean="0">
              <a:solidFill>
                <a:schemeClr val="tx1"/>
              </a:solidFill>
            </a:rPr>
            <a:t>Feedback Consommateur et veille concurrentielle</a:t>
          </a:r>
          <a:endParaRPr lang="fr-FR" sz="1400" b="1" dirty="0">
            <a:solidFill>
              <a:schemeClr val="tx1"/>
            </a:solidFill>
          </a:endParaRPr>
        </a:p>
      </dgm:t>
    </dgm:pt>
    <dgm:pt modelId="{F432D684-D960-4210-9A28-5B8A4D9DC87B}" type="parTrans" cxnId="{87313713-9842-43D0-A706-F00DB38F5A51}">
      <dgm:prSet/>
      <dgm:spPr/>
      <dgm:t>
        <a:bodyPr/>
        <a:lstStyle/>
        <a:p>
          <a:endParaRPr lang="fr-FR"/>
        </a:p>
      </dgm:t>
    </dgm:pt>
    <dgm:pt modelId="{870C38AE-7EB1-4FF7-B230-3D4A2519643A}" type="sibTrans" cxnId="{87313713-9842-43D0-A706-F00DB38F5A51}">
      <dgm:prSet/>
      <dgm:spPr/>
      <dgm:t>
        <a:bodyPr/>
        <a:lstStyle/>
        <a:p>
          <a:endParaRPr lang="fr-FR"/>
        </a:p>
      </dgm:t>
    </dgm:pt>
    <dgm:pt modelId="{3B71A086-1735-4503-A3EA-0FC97776E293}">
      <dgm:prSet phldrT="[Texte]" custT="1"/>
      <dgm:spPr/>
      <dgm:t>
        <a:bodyPr/>
        <a:lstStyle/>
        <a:p>
          <a:r>
            <a:rPr lang="fr-FR" sz="1800" b="1" i="0" dirty="0" smtClean="0">
              <a:solidFill>
                <a:schemeClr val="tx1"/>
              </a:solidFill>
            </a:rPr>
            <a:t>Visibilité</a:t>
          </a:r>
        </a:p>
      </dgm:t>
    </dgm:pt>
    <dgm:pt modelId="{B8FB1BFF-5D9C-4E23-8472-A1FABEE1E369}" type="parTrans" cxnId="{67AF6CEB-45BB-43E1-A34A-D41FE9B487DC}">
      <dgm:prSet/>
      <dgm:spPr/>
      <dgm:t>
        <a:bodyPr/>
        <a:lstStyle/>
        <a:p>
          <a:endParaRPr lang="fr-FR"/>
        </a:p>
      </dgm:t>
    </dgm:pt>
    <dgm:pt modelId="{F8D32FF0-A43C-428F-8BDE-5ED30088F5B9}" type="sibTrans" cxnId="{67AF6CEB-45BB-43E1-A34A-D41FE9B487DC}">
      <dgm:prSet/>
      <dgm:spPr/>
      <dgm:t>
        <a:bodyPr/>
        <a:lstStyle/>
        <a:p>
          <a:endParaRPr lang="fr-FR"/>
        </a:p>
      </dgm:t>
    </dgm:pt>
    <dgm:pt modelId="{8038CA0B-08F1-4645-805B-0CC3D2518BCE}">
      <dgm:prSet custT="1"/>
      <dgm:spPr/>
      <dgm:t>
        <a:bodyPr/>
        <a:lstStyle/>
        <a:p>
          <a:r>
            <a:rPr lang="fr-FR" sz="1600" b="1" i="0" dirty="0" smtClean="0">
              <a:solidFill>
                <a:schemeClr val="tx1"/>
              </a:solidFill>
            </a:rPr>
            <a:t>Ce qu’il faut retenir</a:t>
          </a:r>
          <a:endParaRPr lang="fr-FR" sz="1600" b="1" dirty="0">
            <a:solidFill>
              <a:schemeClr val="tx1"/>
            </a:solidFill>
          </a:endParaRPr>
        </a:p>
      </dgm:t>
    </dgm:pt>
    <dgm:pt modelId="{6791436E-EB06-4381-8C0B-B5239A9CAA1A}" type="parTrans" cxnId="{86CEA956-A456-4A5A-8271-D5CEA2583DE2}">
      <dgm:prSet/>
      <dgm:spPr/>
      <dgm:t>
        <a:bodyPr/>
        <a:lstStyle/>
        <a:p>
          <a:endParaRPr lang="fr-FR"/>
        </a:p>
      </dgm:t>
    </dgm:pt>
    <dgm:pt modelId="{04BF74DE-7A89-4801-9D15-D0D4C4AF0611}" type="sibTrans" cxnId="{86CEA956-A456-4A5A-8271-D5CEA2583DE2}">
      <dgm:prSet/>
      <dgm:spPr/>
      <dgm:t>
        <a:bodyPr/>
        <a:lstStyle/>
        <a:p>
          <a:endParaRPr lang="fr-FR"/>
        </a:p>
      </dgm:t>
    </dgm:pt>
    <dgm:pt modelId="{0A27F213-9663-4959-B090-F78173278E74}">
      <dgm:prSet custT="1"/>
      <dgm:spPr/>
      <dgm:t>
        <a:bodyPr/>
        <a:lstStyle/>
        <a:p>
          <a:r>
            <a:rPr lang="fr-FR" sz="1800" b="1" dirty="0" err="1" smtClean="0">
              <a:solidFill>
                <a:schemeClr val="tx1"/>
              </a:solidFill>
            </a:rPr>
            <a:t>Rewards</a:t>
          </a:r>
          <a:r>
            <a:rPr lang="fr-FR" sz="1800" b="1" dirty="0" smtClean="0">
              <a:solidFill>
                <a:schemeClr val="tx1"/>
              </a:solidFill>
            </a:rPr>
            <a:t> items management</a:t>
          </a:r>
          <a:endParaRPr lang="fr-FR" sz="1800" b="1" dirty="0">
            <a:solidFill>
              <a:schemeClr val="tx1"/>
            </a:solidFill>
          </a:endParaRPr>
        </a:p>
      </dgm:t>
    </dgm:pt>
    <dgm:pt modelId="{5C7A5B96-40E8-40ED-9575-53EFABCCD240}" type="parTrans" cxnId="{3806CDAF-ECBF-47A0-B82A-654740656F39}">
      <dgm:prSet/>
      <dgm:spPr/>
      <dgm:t>
        <a:bodyPr/>
        <a:lstStyle/>
        <a:p>
          <a:endParaRPr lang="fr-FR"/>
        </a:p>
      </dgm:t>
    </dgm:pt>
    <dgm:pt modelId="{D17FA65A-8563-430F-BE20-6B14B323D72C}" type="sibTrans" cxnId="{3806CDAF-ECBF-47A0-B82A-654740656F39}">
      <dgm:prSet/>
      <dgm:spPr/>
      <dgm:t>
        <a:bodyPr/>
        <a:lstStyle/>
        <a:p>
          <a:endParaRPr lang="fr-FR"/>
        </a:p>
      </dgm:t>
    </dgm:pt>
    <dgm:pt modelId="{FC910020-2B2F-4CB4-A343-2D14755086E8}" type="pres">
      <dgm:prSet presAssocID="{9EA4FAC3-2B46-4866-959B-6ED12A49939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0AD7C2D2-FC9E-4ED9-ABA1-186746222275}" type="pres">
      <dgm:prSet presAssocID="{8C109CE3-F778-4EB4-A43E-443255A9095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333DF08-ACB5-49E4-8033-F6545460A90A}" type="pres">
      <dgm:prSet presAssocID="{655B7965-83BA-4D12-ADE7-51F617BEC34D}" presName="sibTrans" presStyleLbl="sibTrans2D1" presStyleIdx="0" presStyleCnt="5"/>
      <dgm:spPr/>
      <dgm:t>
        <a:bodyPr/>
        <a:lstStyle/>
        <a:p>
          <a:endParaRPr lang="fr-FR"/>
        </a:p>
      </dgm:t>
    </dgm:pt>
    <dgm:pt modelId="{8F096CAE-57CA-427E-807A-D6209B49BFD4}" type="pres">
      <dgm:prSet presAssocID="{655B7965-83BA-4D12-ADE7-51F617BEC34D}" presName="connectorText" presStyleLbl="sibTrans2D1" presStyleIdx="0" presStyleCnt="5"/>
      <dgm:spPr/>
      <dgm:t>
        <a:bodyPr/>
        <a:lstStyle/>
        <a:p>
          <a:endParaRPr lang="fr-FR"/>
        </a:p>
      </dgm:t>
    </dgm:pt>
    <dgm:pt modelId="{4D23BB32-01FD-4CC3-9839-88275FE77DA6}" type="pres">
      <dgm:prSet presAssocID="{0A27F213-9663-4959-B090-F78173278E7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353FB9D-D536-46DE-B9AA-C695C8386124}" type="pres">
      <dgm:prSet presAssocID="{D17FA65A-8563-430F-BE20-6B14B323D72C}" presName="sibTrans" presStyleLbl="sibTrans2D1" presStyleIdx="1" presStyleCnt="5"/>
      <dgm:spPr/>
      <dgm:t>
        <a:bodyPr/>
        <a:lstStyle/>
        <a:p>
          <a:endParaRPr lang="fr-FR"/>
        </a:p>
      </dgm:t>
    </dgm:pt>
    <dgm:pt modelId="{826CD908-0A57-456A-8EA8-7BB7530CFB65}" type="pres">
      <dgm:prSet presAssocID="{D17FA65A-8563-430F-BE20-6B14B323D72C}" presName="connectorText" presStyleLbl="sibTrans2D1" presStyleIdx="1" presStyleCnt="5"/>
      <dgm:spPr/>
      <dgm:t>
        <a:bodyPr/>
        <a:lstStyle/>
        <a:p>
          <a:endParaRPr lang="fr-FR"/>
        </a:p>
      </dgm:t>
    </dgm:pt>
    <dgm:pt modelId="{0EAE968E-6E92-4FDA-BA2A-9193BB97E869}" type="pres">
      <dgm:prSet presAssocID="{5ACA0C1F-FAD1-4FDA-AD0A-D418FFCFB4D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C91E2FEC-5729-4237-B07C-BAA9BB2AC49F}" type="pres">
      <dgm:prSet presAssocID="{870C38AE-7EB1-4FF7-B230-3D4A2519643A}" presName="sibTrans" presStyleLbl="sibTrans2D1" presStyleIdx="2" presStyleCnt="5"/>
      <dgm:spPr/>
      <dgm:t>
        <a:bodyPr/>
        <a:lstStyle/>
        <a:p>
          <a:endParaRPr lang="fr-FR"/>
        </a:p>
      </dgm:t>
    </dgm:pt>
    <dgm:pt modelId="{D06882D5-F80A-4BD6-A51E-AB5FE70916D0}" type="pres">
      <dgm:prSet presAssocID="{870C38AE-7EB1-4FF7-B230-3D4A2519643A}" presName="connectorText" presStyleLbl="sibTrans2D1" presStyleIdx="2" presStyleCnt="5"/>
      <dgm:spPr/>
      <dgm:t>
        <a:bodyPr/>
        <a:lstStyle/>
        <a:p>
          <a:endParaRPr lang="fr-FR"/>
        </a:p>
      </dgm:t>
    </dgm:pt>
    <dgm:pt modelId="{20742A28-7038-43BB-BC28-1AF2557121F5}" type="pres">
      <dgm:prSet presAssocID="{3B71A086-1735-4503-A3EA-0FC97776E29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5439CDC-1953-4DA5-9B5F-08C53CCB3CD2}" type="pres">
      <dgm:prSet presAssocID="{F8D32FF0-A43C-428F-8BDE-5ED30088F5B9}" presName="sibTrans" presStyleLbl="sibTrans2D1" presStyleIdx="3" presStyleCnt="5"/>
      <dgm:spPr/>
      <dgm:t>
        <a:bodyPr/>
        <a:lstStyle/>
        <a:p>
          <a:endParaRPr lang="fr-FR"/>
        </a:p>
      </dgm:t>
    </dgm:pt>
    <dgm:pt modelId="{38855F36-5C46-4A22-ACC3-F2703B2AC388}" type="pres">
      <dgm:prSet presAssocID="{F8D32FF0-A43C-428F-8BDE-5ED30088F5B9}" presName="connectorText" presStyleLbl="sibTrans2D1" presStyleIdx="3" presStyleCnt="5"/>
      <dgm:spPr/>
      <dgm:t>
        <a:bodyPr/>
        <a:lstStyle/>
        <a:p>
          <a:endParaRPr lang="fr-FR"/>
        </a:p>
      </dgm:t>
    </dgm:pt>
    <dgm:pt modelId="{6E764DDC-046E-4BBB-B0C7-E708487F212D}" type="pres">
      <dgm:prSet presAssocID="{8038CA0B-08F1-4645-805B-0CC3D2518BC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03D48FAC-7517-49A4-B963-6EBCBE7F47A2}" type="pres">
      <dgm:prSet presAssocID="{04BF74DE-7A89-4801-9D15-D0D4C4AF0611}" presName="sibTrans" presStyleLbl="sibTrans2D1" presStyleIdx="4" presStyleCnt="5"/>
      <dgm:spPr/>
      <dgm:t>
        <a:bodyPr/>
        <a:lstStyle/>
        <a:p>
          <a:endParaRPr lang="fr-FR"/>
        </a:p>
      </dgm:t>
    </dgm:pt>
    <dgm:pt modelId="{7051A300-45C7-40AF-95B0-0EABB1F2ADE7}" type="pres">
      <dgm:prSet presAssocID="{04BF74DE-7A89-4801-9D15-D0D4C4AF0611}" presName="connectorText" presStyleLbl="sibTrans2D1" presStyleIdx="4" presStyleCnt="5"/>
      <dgm:spPr/>
      <dgm:t>
        <a:bodyPr/>
        <a:lstStyle/>
        <a:p>
          <a:endParaRPr lang="fr-FR"/>
        </a:p>
      </dgm:t>
    </dgm:pt>
  </dgm:ptLst>
  <dgm:cxnLst>
    <dgm:cxn modelId="{CE098D34-BC1E-47D5-8E4D-88E20AA9EF94}" type="presOf" srcId="{8038CA0B-08F1-4645-805B-0CC3D2518BCE}" destId="{6E764DDC-046E-4BBB-B0C7-E708487F212D}" srcOrd="0" destOrd="0" presId="urn:microsoft.com/office/officeart/2005/8/layout/cycle2"/>
    <dgm:cxn modelId="{8F21DB87-BE97-4A69-A9D0-C83BFDB5F2E6}" type="presOf" srcId="{870C38AE-7EB1-4FF7-B230-3D4A2519643A}" destId="{D06882D5-F80A-4BD6-A51E-AB5FE70916D0}" srcOrd="1" destOrd="0" presId="urn:microsoft.com/office/officeart/2005/8/layout/cycle2"/>
    <dgm:cxn modelId="{86CEA956-A456-4A5A-8271-D5CEA2583DE2}" srcId="{9EA4FAC3-2B46-4866-959B-6ED12A499390}" destId="{8038CA0B-08F1-4645-805B-0CC3D2518BCE}" srcOrd="4" destOrd="0" parTransId="{6791436E-EB06-4381-8C0B-B5239A9CAA1A}" sibTransId="{04BF74DE-7A89-4801-9D15-D0D4C4AF0611}"/>
    <dgm:cxn modelId="{87313713-9842-43D0-A706-F00DB38F5A51}" srcId="{9EA4FAC3-2B46-4866-959B-6ED12A499390}" destId="{5ACA0C1F-FAD1-4FDA-AD0A-D418FFCFB4DD}" srcOrd="2" destOrd="0" parTransId="{F432D684-D960-4210-9A28-5B8A4D9DC87B}" sibTransId="{870C38AE-7EB1-4FF7-B230-3D4A2519643A}"/>
    <dgm:cxn modelId="{0815EF13-6999-4147-8D81-40C5C1E06F32}" type="presOf" srcId="{655B7965-83BA-4D12-ADE7-51F617BEC34D}" destId="{8F096CAE-57CA-427E-807A-D6209B49BFD4}" srcOrd="1" destOrd="0" presId="urn:microsoft.com/office/officeart/2005/8/layout/cycle2"/>
    <dgm:cxn modelId="{67AF6CEB-45BB-43E1-A34A-D41FE9B487DC}" srcId="{9EA4FAC3-2B46-4866-959B-6ED12A499390}" destId="{3B71A086-1735-4503-A3EA-0FC97776E293}" srcOrd="3" destOrd="0" parTransId="{B8FB1BFF-5D9C-4E23-8472-A1FABEE1E369}" sibTransId="{F8D32FF0-A43C-428F-8BDE-5ED30088F5B9}"/>
    <dgm:cxn modelId="{67434330-B201-4D59-80FC-94237F1CE13A}" type="presOf" srcId="{F8D32FF0-A43C-428F-8BDE-5ED30088F5B9}" destId="{D5439CDC-1953-4DA5-9B5F-08C53CCB3CD2}" srcOrd="0" destOrd="0" presId="urn:microsoft.com/office/officeart/2005/8/layout/cycle2"/>
    <dgm:cxn modelId="{02495422-8640-4F8A-812C-F9097580E736}" type="presOf" srcId="{3B71A086-1735-4503-A3EA-0FC97776E293}" destId="{20742A28-7038-43BB-BC28-1AF2557121F5}" srcOrd="0" destOrd="0" presId="urn:microsoft.com/office/officeart/2005/8/layout/cycle2"/>
    <dgm:cxn modelId="{B95EE0A9-B2EC-4800-B5BF-81FB38CE5496}" srcId="{9EA4FAC3-2B46-4866-959B-6ED12A499390}" destId="{8C109CE3-F778-4EB4-A43E-443255A90955}" srcOrd="0" destOrd="0" parTransId="{C2755C86-484A-4EB9-AC34-16D607D0A258}" sibTransId="{655B7965-83BA-4D12-ADE7-51F617BEC34D}"/>
    <dgm:cxn modelId="{DB0A14BB-E838-48DC-9C55-F5A1534C50CB}" type="presOf" srcId="{04BF74DE-7A89-4801-9D15-D0D4C4AF0611}" destId="{7051A300-45C7-40AF-95B0-0EABB1F2ADE7}" srcOrd="1" destOrd="0" presId="urn:microsoft.com/office/officeart/2005/8/layout/cycle2"/>
    <dgm:cxn modelId="{78A9F662-98AB-44D0-BDEA-666310B42579}" type="presOf" srcId="{870C38AE-7EB1-4FF7-B230-3D4A2519643A}" destId="{C91E2FEC-5729-4237-B07C-BAA9BB2AC49F}" srcOrd="0" destOrd="0" presId="urn:microsoft.com/office/officeart/2005/8/layout/cycle2"/>
    <dgm:cxn modelId="{51BDC19F-C075-4D1A-98AA-9C1AE00E3A86}" type="presOf" srcId="{655B7965-83BA-4D12-ADE7-51F617BEC34D}" destId="{1333DF08-ACB5-49E4-8033-F6545460A90A}" srcOrd="0" destOrd="0" presId="urn:microsoft.com/office/officeart/2005/8/layout/cycle2"/>
    <dgm:cxn modelId="{49027F09-15A9-499C-84E0-787F1667C0B5}" type="presOf" srcId="{0A27F213-9663-4959-B090-F78173278E74}" destId="{4D23BB32-01FD-4CC3-9839-88275FE77DA6}" srcOrd="0" destOrd="0" presId="urn:microsoft.com/office/officeart/2005/8/layout/cycle2"/>
    <dgm:cxn modelId="{89EA36FF-33D7-40D1-9C8E-35385873053E}" type="presOf" srcId="{8C109CE3-F778-4EB4-A43E-443255A90955}" destId="{0AD7C2D2-FC9E-4ED9-ABA1-186746222275}" srcOrd="0" destOrd="0" presId="urn:microsoft.com/office/officeart/2005/8/layout/cycle2"/>
    <dgm:cxn modelId="{8C58B651-445C-4D37-AC32-87ECDEF9A53F}" type="presOf" srcId="{9EA4FAC3-2B46-4866-959B-6ED12A499390}" destId="{FC910020-2B2F-4CB4-A343-2D14755086E8}" srcOrd="0" destOrd="0" presId="urn:microsoft.com/office/officeart/2005/8/layout/cycle2"/>
    <dgm:cxn modelId="{DA348C6C-5F9D-4C08-80EF-F57EED516304}" type="presOf" srcId="{D17FA65A-8563-430F-BE20-6B14B323D72C}" destId="{826CD908-0A57-456A-8EA8-7BB7530CFB65}" srcOrd="1" destOrd="0" presId="urn:microsoft.com/office/officeart/2005/8/layout/cycle2"/>
    <dgm:cxn modelId="{A212B2D3-2B42-44B1-BF7C-C61CDBA937FE}" type="presOf" srcId="{04BF74DE-7A89-4801-9D15-D0D4C4AF0611}" destId="{03D48FAC-7517-49A4-B963-6EBCBE7F47A2}" srcOrd="0" destOrd="0" presId="urn:microsoft.com/office/officeart/2005/8/layout/cycle2"/>
    <dgm:cxn modelId="{9FC530E0-9A62-48F6-83CC-876B33E69D66}" type="presOf" srcId="{5ACA0C1F-FAD1-4FDA-AD0A-D418FFCFB4DD}" destId="{0EAE968E-6E92-4FDA-BA2A-9193BB97E869}" srcOrd="0" destOrd="0" presId="urn:microsoft.com/office/officeart/2005/8/layout/cycle2"/>
    <dgm:cxn modelId="{9F762CA9-6FCA-4B8F-A4A7-5A2B80C8B3A0}" type="presOf" srcId="{F8D32FF0-A43C-428F-8BDE-5ED30088F5B9}" destId="{38855F36-5C46-4A22-ACC3-F2703B2AC388}" srcOrd="1" destOrd="0" presId="urn:microsoft.com/office/officeart/2005/8/layout/cycle2"/>
    <dgm:cxn modelId="{3806CDAF-ECBF-47A0-B82A-654740656F39}" srcId="{9EA4FAC3-2B46-4866-959B-6ED12A499390}" destId="{0A27F213-9663-4959-B090-F78173278E74}" srcOrd="1" destOrd="0" parTransId="{5C7A5B96-40E8-40ED-9575-53EFABCCD240}" sibTransId="{D17FA65A-8563-430F-BE20-6B14B323D72C}"/>
    <dgm:cxn modelId="{0A36DEAD-2D70-412B-8614-21E50B309D96}" type="presOf" srcId="{D17FA65A-8563-430F-BE20-6B14B323D72C}" destId="{1353FB9D-D536-46DE-B9AA-C695C8386124}" srcOrd="0" destOrd="0" presId="urn:microsoft.com/office/officeart/2005/8/layout/cycle2"/>
    <dgm:cxn modelId="{6BF04F83-34E0-448A-8375-BD9888D69491}" type="presParOf" srcId="{FC910020-2B2F-4CB4-A343-2D14755086E8}" destId="{0AD7C2D2-FC9E-4ED9-ABA1-186746222275}" srcOrd="0" destOrd="0" presId="urn:microsoft.com/office/officeart/2005/8/layout/cycle2"/>
    <dgm:cxn modelId="{9BB2E18B-B73C-42ED-A15D-B1847F25455E}" type="presParOf" srcId="{FC910020-2B2F-4CB4-A343-2D14755086E8}" destId="{1333DF08-ACB5-49E4-8033-F6545460A90A}" srcOrd="1" destOrd="0" presId="urn:microsoft.com/office/officeart/2005/8/layout/cycle2"/>
    <dgm:cxn modelId="{7DB931FC-8C81-4314-BE75-901168414FAC}" type="presParOf" srcId="{1333DF08-ACB5-49E4-8033-F6545460A90A}" destId="{8F096CAE-57CA-427E-807A-D6209B49BFD4}" srcOrd="0" destOrd="0" presId="urn:microsoft.com/office/officeart/2005/8/layout/cycle2"/>
    <dgm:cxn modelId="{DD539E66-1422-48CE-A991-12A9686109D3}" type="presParOf" srcId="{FC910020-2B2F-4CB4-A343-2D14755086E8}" destId="{4D23BB32-01FD-4CC3-9839-88275FE77DA6}" srcOrd="2" destOrd="0" presId="urn:microsoft.com/office/officeart/2005/8/layout/cycle2"/>
    <dgm:cxn modelId="{4275D27E-C39E-459D-A481-6566C46EBB04}" type="presParOf" srcId="{FC910020-2B2F-4CB4-A343-2D14755086E8}" destId="{1353FB9D-D536-46DE-B9AA-C695C8386124}" srcOrd="3" destOrd="0" presId="urn:microsoft.com/office/officeart/2005/8/layout/cycle2"/>
    <dgm:cxn modelId="{6D3760B7-3154-4ABF-B766-4125C9B077F9}" type="presParOf" srcId="{1353FB9D-D536-46DE-B9AA-C695C8386124}" destId="{826CD908-0A57-456A-8EA8-7BB7530CFB65}" srcOrd="0" destOrd="0" presId="urn:microsoft.com/office/officeart/2005/8/layout/cycle2"/>
    <dgm:cxn modelId="{0F27F533-D4A7-40CF-AFBE-C8FD0424266C}" type="presParOf" srcId="{FC910020-2B2F-4CB4-A343-2D14755086E8}" destId="{0EAE968E-6E92-4FDA-BA2A-9193BB97E869}" srcOrd="4" destOrd="0" presId="urn:microsoft.com/office/officeart/2005/8/layout/cycle2"/>
    <dgm:cxn modelId="{673ABF1F-2D38-4C98-AB4A-E4E1C8F6117C}" type="presParOf" srcId="{FC910020-2B2F-4CB4-A343-2D14755086E8}" destId="{C91E2FEC-5729-4237-B07C-BAA9BB2AC49F}" srcOrd="5" destOrd="0" presId="urn:microsoft.com/office/officeart/2005/8/layout/cycle2"/>
    <dgm:cxn modelId="{321BB71D-F5E5-441A-A9D5-687EF6371F1B}" type="presParOf" srcId="{C91E2FEC-5729-4237-B07C-BAA9BB2AC49F}" destId="{D06882D5-F80A-4BD6-A51E-AB5FE70916D0}" srcOrd="0" destOrd="0" presId="urn:microsoft.com/office/officeart/2005/8/layout/cycle2"/>
    <dgm:cxn modelId="{41058949-CC75-444F-BEE3-2E6C4E0F078C}" type="presParOf" srcId="{FC910020-2B2F-4CB4-A343-2D14755086E8}" destId="{20742A28-7038-43BB-BC28-1AF2557121F5}" srcOrd="6" destOrd="0" presId="urn:microsoft.com/office/officeart/2005/8/layout/cycle2"/>
    <dgm:cxn modelId="{61AA44A5-775E-4FAD-9FE2-331064BE556F}" type="presParOf" srcId="{FC910020-2B2F-4CB4-A343-2D14755086E8}" destId="{D5439CDC-1953-4DA5-9B5F-08C53CCB3CD2}" srcOrd="7" destOrd="0" presId="urn:microsoft.com/office/officeart/2005/8/layout/cycle2"/>
    <dgm:cxn modelId="{1267A1B6-3223-4D4D-8357-101BC48A71EC}" type="presParOf" srcId="{D5439CDC-1953-4DA5-9B5F-08C53CCB3CD2}" destId="{38855F36-5C46-4A22-ACC3-F2703B2AC388}" srcOrd="0" destOrd="0" presId="urn:microsoft.com/office/officeart/2005/8/layout/cycle2"/>
    <dgm:cxn modelId="{E122DC0A-73C9-4FE3-9D6B-78F3256145FB}" type="presParOf" srcId="{FC910020-2B2F-4CB4-A343-2D14755086E8}" destId="{6E764DDC-046E-4BBB-B0C7-E708487F212D}" srcOrd="8" destOrd="0" presId="urn:microsoft.com/office/officeart/2005/8/layout/cycle2"/>
    <dgm:cxn modelId="{F4254B91-7462-4C88-B0B6-26C920DF8FA1}" type="presParOf" srcId="{FC910020-2B2F-4CB4-A343-2D14755086E8}" destId="{03D48FAC-7517-49A4-B963-6EBCBE7F47A2}" srcOrd="9" destOrd="0" presId="urn:microsoft.com/office/officeart/2005/8/layout/cycle2"/>
    <dgm:cxn modelId="{9B1A26AF-8F47-474E-A8E3-63EB869BC4ED}" type="presParOf" srcId="{03D48FAC-7517-49A4-B963-6EBCBE7F47A2}" destId="{7051A300-45C7-40AF-95B0-0EABB1F2ADE7}" srcOrd="0" destOrd="0" presId="urn:microsoft.com/office/officeart/2005/8/layout/cycle2"/>
  </dgm:cxnLst>
  <dgm:bg/>
  <dgm:whole/>
  <dgm:extLst>
    <a:ext uri="http://schemas.microsoft.com/office/drawing/2008/diagram">
      <dsp:dataModelExt xmlns=""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D7C2D2-FC9E-4ED9-ABA1-186746222275}">
      <dsp:nvSpPr>
        <dsp:cNvPr id="0" name=""/>
        <dsp:cNvSpPr/>
      </dsp:nvSpPr>
      <dsp:spPr>
        <a:xfrm>
          <a:off x="3686519" y="439"/>
          <a:ext cx="1663456" cy="166345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smtClean="0">
              <a:solidFill>
                <a:schemeClr val="tx1"/>
              </a:solidFill>
            </a:rPr>
            <a:t>Analyse des ventes</a:t>
          </a:r>
          <a:endParaRPr lang="fr-FR" sz="1800" b="1" kern="1200" dirty="0">
            <a:solidFill>
              <a:schemeClr val="tx1"/>
            </a:solidFill>
          </a:endParaRPr>
        </a:p>
      </dsp:txBody>
      <dsp:txXfrm>
        <a:off x="3930126" y="244046"/>
        <a:ext cx="1176242" cy="1176242"/>
      </dsp:txXfrm>
    </dsp:sp>
    <dsp:sp modelId="{1333DF08-ACB5-49E4-8033-F6545460A90A}">
      <dsp:nvSpPr>
        <dsp:cNvPr id="0" name=""/>
        <dsp:cNvSpPr/>
      </dsp:nvSpPr>
      <dsp:spPr>
        <a:xfrm rot="2160000">
          <a:off x="5297801" y="1279080"/>
          <a:ext cx="443859" cy="5614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2400" kern="1200"/>
        </a:p>
      </dsp:txBody>
      <dsp:txXfrm>
        <a:off x="5310516" y="1352229"/>
        <a:ext cx="310701" cy="336850"/>
      </dsp:txXfrm>
    </dsp:sp>
    <dsp:sp modelId="{4D23BB32-01FD-4CC3-9839-88275FE77DA6}">
      <dsp:nvSpPr>
        <dsp:cNvPr id="0" name=""/>
        <dsp:cNvSpPr/>
      </dsp:nvSpPr>
      <dsp:spPr>
        <a:xfrm>
          <a:off x="5709812" y="1470448"/>
          <a:ext cx="1663456" cy="1663456"/>
        </a:xfrm>
        <a:prstGeom prst="ellipse">
          <a:avLst/>
        </a:prstGeom>
        <a:solidFill>
          <a:schemeClr val="accent5">
            <a:hueOff val="-2483469"/>
            <a:satOff val="9953"/>
            <a:lumOff val="2157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kern="1200" dirty="0" err="1" smtClean="0">
              <a:solidFill>
                <a:schemeClr val="tx1"/>
              </a:solidFill>
            </a:rPr>
            <a:t>Rewards</a:t>
          </a:r>
          <a:r>
            <a:rPr lang="fr-FR" sz="1800" b="1" kern="1200" dirty="0" smtClean="0">
              <a:solidFill>
                <a:schemeClr val="tx1"/>
              </a:solidFill>
            </a:rPr>
            <a:t> items management</a:t>
          </a:r>
          <a:endParaRPr lang="fr-FR" sz="1800" b="1" kern="1200" dirty="0">
            <a:solidFill>
              <a:schemeClr val="tx1"/>
            </a:solidFill>
          </a:endParaRPr>
        </a:p>
      </dsp:txBody>
      <dsp:txXfrm>
        <a:off x="5953419" y="1714055"/>
        <a:ext cx="1176242" cy="1176242"/>
      </dsp:txXfrm>
    </dsp:sp>
    <dsp:sp modelId="{1353FB9D-D536-46DE-B9AA-C695C8386124}">
      <dsp:nvSpPr>
        <dsp:cNvPr id="0" name=""/>
        <dsp:cNvSpPr/>
      </dsp:nvSpPr>
      <dsp:spPr>
        <a:xfrm rot="6480000">
          <a:off x="5937078" y="3198782"/>
          <a:ext cx="443859" cy="5614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2483469"/>
            <a:satOff val="9953"/>
            <a:lumOff val="2157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2400" kern="1200"/>
        </a:p>
      </dsp:txBody>
      <dsp:txXfrm rot="10800000">
        <a:off x="6024231" y="3247745"/>
        <a:ext cx="310701" cy="336850"/>
      </dsp:txXfrm>
    </dsp:sp>
    <dsp:sp modelId="{0EAE968E-6E92-4FDA-BA2A-9193BB97E869}">
      <dsp:nvSpPr>
        <dsp:cNvPr id="0" name=""/>
        <dsp:cNvSpPr/>
      </dsp:nvSpPr>
      <dsp:spPr>
        <a:xfrm>
          <a:off x="4936983" y="3848971"/>
          <a:ext cx="1663456" cy="1663456"/>
        </a:xfrm>
        <a:prstGeom prst="ellipse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b="1" kern="1200" dirty="0" smtClean="0">
              <a:solidFill>
                <a:schemeClr val="tx1"/>
              </a:solidFill>
            </a:rPr>
            <a:t>Feedback Consommateur et veille concurrentielle</a:t>
          </a:r>
          <a:endParaRPr lang="fr-FR" sz="1400" b="1" kern="1200" dirty="0">
            <a:solidFill>
              <a:schemeClr val="tx1"/>
            </a:solidFill>
          </a:endParaRPr>
        </a:p>
      </dsp:txBody>
      <dsp:txXfrm>
        <a:off x="5180590" y="4092578"/>
        <a:ext cx="1176242" cy="1176242"/>
      </dsp:txXfrm>
    </dsp:sp>
    <dsp:sp modelId="{C91E2FEC-5729-4237-B07C-BAA9BB2AC49F}">
      <dsp:nvSpPr>
        <dsp:cNvPr id="0" name=""/>
        <dsp:cNvSpPr/>
      </dsp:nvSpPr>
      <dsp:spPr>
        <a:xfrm rot="10800000">
          <a:off x="4308880" y="4399991"/>
          <a:ext cx="443859" cy="5614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2400" kern="1200"/>
        </a:p>
      </dsp:txBody>
      <dsp:txXfrm rot="10800000">
        <a:off x="4442038" y="4512274"/>
        <a:ext cx="310701" cy="336850"/>
      </dsp:txXfrm>
    </dsp:sp>
    <dsp:sp modelId="{20742A28-7038-43BB-BC28-1AF2557121F5}">
      <dsp:nvSpPr>
        <dsp:cNvPr id="0" name=""/>
        <dsp:cNvSpPr/>
      </dsp:nvSpPr>
      <dsp:spPr>
        <a:xfrm>
          <a:off x="2436055" y="3848971"/>
          <a:ext cx="1663456" cy="1663456"/>
        </a:xfrm>
        <a:prstGeom prst="ellipse">
          <a:avLst/>
        </a:prstGeom>
        <a:solidFill>
          <a:schemeClr val="accent5">
            <a:hueOff val="-7450407"/>
            <a:satOff val="29858"/>
            <a:lumOff val="6471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b="1" i="0" kern="1200" dirty="0" smtClean="0">
              <a:solidFill>
                <a:schemeClr val="tx1"/>
              </a:solidFill>
            </a:rPr>
            <a:t>Visibilité</a:t>
          </a:r>
        </a:p>
      </dsp:txBody>
      <dsp:txXfrm>
        <a:off x="2679662" y="4092578"/>
        <a:ext cx="1176242" cy="1176242"/>
      </dsp:txXfrm>
    </dsp:sp>
    <dsp:sp modelId="{D5439CDC-1953-4DA5-9B5F-08C53CCB3CD2}">
      <dsp:nvSpPr>
        <dsp:cNvPr id="0" name=""/>
        <dsp:cNvSpPr/>
      </dsp:nvSpPr>
      <dsp:spPr>
        <a:xfrm rot="15120000">
          <a:off x="2663321" y="3222677"/>
          <a:ext cx="443859" cy="5614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7450407"/>
            <a:satOff val="29858"/>
            <a:lumOff val="6471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2400" kern="1200"/>
        </a:p>
      </dsp:txBody>
      <dsp:txXfrm rot="10800000">
        <a:off x="2750474" y="3398280"/>
        <a:ext cx="310701" cy="336850"/>
      </dsp:txXfrm>
    </dsp:sp>
    <dsp:sp modelId="{6E764DDC-046E-4BBB-B0C7-E708487F212D}">
      <dsp:nvSpPr>
        <dsp:cNvPr id="0" name=""/>
        <dsp:cNvSpPr/>
      </dsp:nvSpPr>
      <dsp:spPr>
        <a:xfrm>
          <a:off x="1663226" y="1470448"/>
          <a:ext cx="1663456" cy="1663456"/>
        </a:xfrm>
        <a:prstGeom prst="ellips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i="0" kern="1200" dirty="0" smtClean="0">
              <a:solidFill>
                <a:schemeClr val="tx1"/>
              </a:solidFill>
            </a:rPr>
            <a:t>Ce qu’il faut retenir</a:t>
          </a:r>
          <a:endParaRPr lang="fr-FR" sz="1600" b="1" kern="1200" dirty="0">
            <a:solidFill>
              <a:schemeClr val="tx1"/>
            </a:solidFill>
          </a:endParaRPr>
        </a:p>
      </dsp:txBody>
      <dsp:txXfrm>
        <a:off x="1906833" y="1714055"/>
        <a:ext cx="1176242" cy="1176242"/>
      </dsp:txXfrm>
    </dsp:sp>
    <dsp:sp modelId="{03D48FAC-7517-49A4-B963-6EBCBE7F47A2}">
      <dsp:nvSpPr>
        <dsp:cNvPr id="0" name=""/>
        <dsp:cNvSpPr/>
      </dsp:nvSpPr>
      <dsp:spPr>
        <a:xfrm rot="19440000">
          <a:off x="3274508" y="1293847"/>
          <a:ext cx="443859" cy="5614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r-FR" sz="2400" kern="1200"/>
        </a:p>
      </dsp:txBody>
      <dsp:txXfrm>
        <a:off x="3287223" y="1445264"/>
        <a:ext cx="310701" cy="3368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5C9CD-6F4E-4CEC-AD5B-66836B59D575}" type="datetimeFigureOut">
              <a:rPr lang="fr-FR" smtClean="0"/>
              <a:pPr/>
              <a:t>17/10/2018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AD67D3-4B65-45C3-9785-C3548166F39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380276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257720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957049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957049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206891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206891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2068910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2593687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464984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784540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909808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111929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9517728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2700153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9336599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997050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883887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1009991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807715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1458399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8634125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8862837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50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608108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808004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51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4932553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541765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740946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206891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206891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510293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561877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AD67D3-4B65-45C3-9785-C3548166F39A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957049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17/10/2018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17/10/2018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17/10/2018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9592FDD8-3107-41D4-930D-3C08E91AB064}" type="datetimeFigureOut">
              <a:rPr lang="fr-FR" smtClean="0"/>
              <a:pPr/>
              <a:t>17/10/2018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17/10/2018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17/10/2018</a:t>
            </a:fld>
            <a:endParaRPr lang="fr-FR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592FDD8-3107-41D4-930D-3C08E91AB064}" type="datetimeFigureOut">
              <a:rPr lang="fr-FR" smtClean="0"/>
              <a:pPr/>
              <a:t>17/10/2018</a:t>
            </a:fld>
            <a:endParaRPr lang="fr-FR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592FDD8-3107-41D4-930D-3C08E91AB064}" type="datetimeFigureOut">
              <a:rPr lang="fr-FR" smtClean="0"/>
              <a:pPr/>
              <a:t>17/10/2018</a:t>
            </a:fld>
            <a:endParaRPr lang="fr-FR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fr-FR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17/10/2018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17/10/2018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17/10/2018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17/10/2018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9592FDD8-3107-41D4-930D-3C08E91AB064}" type="datetimeFigureOut">
              <a:rPr lang="fr-FR" smtClean="0"/>
              <a:pPr/>
              <a:t>17/10/2018</a:t>
            </a:fld>
            <a:endParaRPr lang="fr-FR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17/10/2018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9592FDD8-3107-41D4-930D-3C08E91AB064}" type="datetimeFigureOut">
              <a:rPr lang="fr-FR" smtClean="0"/>
              <a:pPr/>
              <a:t>17/10/2018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17/10/2018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17/10/2018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17/10/2018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17/10/2018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17/10/2018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17/10/2018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FDD8-3107-41D4-930D-3C08E91AB064}" type="datetimeFigureOut">
              <a:rPr lang="fr-FR" smtClean="0"/>
              <a:pPr/>
              <a:t>17/10/2018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2FDD8-3107-41D4-930D-3C08E91AB064}" type="datetimeFigureOut">
              <a:rPr lang="fr-FR" smtClean="0"/>
              <a:pPr/>
              <a:t>17/10/2018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592FDD8-3107-41D4-930D-3C08E91AB064}" type="datetimeFigureOut">
              <a:rPr lang="fr-FR" smtClean="0"/>
              <a:pPr/>
              <a:t>17/10/2018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2A8E5C7F-984D-429E-B059-2F39BD8E14FF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5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6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7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google.com/url?sa=i&amp;rct=j&amp;q=&amp;esrc=s&amp;source=images&amp;cd=&amp;cad=rja&amp;uact=8&amp;ved=2ahUKEwia9JOL_OTdAhUICRoKHc3WDdsQjRx6BAgBEAU&amp;url=http://www.staffordmsd.org/employees/observation_hours&amp;psig=AOvVaw2u0qdyYNngpHWeyLHji9tq&amp;ust=1538473877424858" TargetMode="External"/><Relationship Id="rId5" Type="http://schemas.openxmlformats.org/officeDocument/2006/relationships/image" Target="../media/image12.jpe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8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9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10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11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1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jpeg"/><Relationship Id="rId7" Type="http://schemas.openxmlformats.org/officeDocument/2006/relationships/hyperlink" Target="https://www.google.com/url?sa=i&amp;rct=j&amp;q=&amp;esrc=s&amp;source=images&amp;cd=&amp;cad=rja&amp;uact=8&amp;ved=2ahUKEwia9JOL_OTdAhUICRoKHc3WDdsQjRx6BAgBEAU&amp;url=http://www.staffordmsd.org/employees/observation_hours&amp;psig=AOvVaw2u0qdyYNngpHWeyLHji9tq&amp;ust=1538473877424858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2.jpeg"/><Relationship Id="rId4" Type="http://schemas.openxmlformats.org/officeDocument/2006/relationships/hyperlink" Target="https://www.google.com/url?sa=i&amp;rct=j&amp;q=&amp;esrc=s&amp;source=images&amp;cd=&amp;cad=rja&amp;uact=8&amp;ved=2ahUKEwjRhfGmsdPdAhUNz4UKHXRnB68QjRx6BAgBEAU&amp;url=https://www.articlecity.com/blog/create-strong-promotion-strategy-clothing-business/&amp;psig=AOvVaw14ZBhYGNcJ7WGq8bwiESF2&amp;ust=1537869687642853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l4IvM_-TdAhVMQRoKHbo3COoQjRx6BAgBEAU&amp;url=https://de.dreamstime.com/stockbilder-diskussion-der-leute-3d-image25915294&amp;psig=AOvVaw14yuQp7XBhYt7X0O-we3Xu&amp;ust=1538474750905519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0.png"/><Relationship Id="rId9" Type="http://schemas.microsoft.com/office/2007/relationships/diagramDrawing" Target="../diagrams/drawing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.jpe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3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14950"/>
            <a:ext cx="9144000" cy="16430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0109" y="6174109"/>
            <a:ext cx="683891" cy="683891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071934" y="5500702"/>
            <a:ext cx="4572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bg1"/>
                </a:solidFill>
              </a:rPr>
              <a:t>Par LPM Consulting Cameroun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000100" y="2714620"/>
            <a:ext cx="7286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DOUALA &amp; YAOUNDE : SEMAINE </a:t>
            </a:r>
            <a:r>
              <a:rPr lang="fr-FR" sz="2800" dirty="0" smtClean="0"/>
              <a:t>4          08/10/18 </a:t>
            </a:r>
            <a:r>
              <a:rPr lang="fr-FR" sz="2800" dirty="0" smtClean="0"/>
              <a:t>– </a:t>
            </a:r>
            <a:r>
              <a:rPr lang="fr-FR" sz="2800" dirty="0" smtClean="0"/>
              <a:t>13</a:t>
            </a:r>
            <a:r>
              <a:rPr lang="fr-FR" sz="2800" dirty="0" smtClean="0"/>
              <a:t>/10/18</a:t>
            </a:r>
            <a:r>
              <a:rPr lang="fr-FR" sz="2800" dirty="0" smtClean="0"/>
              <a:t>)</a:t>
            </a:r>
            <a:endParaRPr lang="fr-FR" sz="2800" dirty="0">
              <a:solidFill>
                <a:schemeClr val="bg1"/>
              </a:solidFill>
            </a:endParaRPr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428596" y="1571612"/>
            <a:ext cx="8229600" cy="1143000"/>
          </a:xfrm>
        </p:spPr>
        <p:txBody>
          <a:bodyPr>
            <a:noAutofit/>
          </a:bodyPr>
          <a:lstStyle/>
          <a:p>
            <a:r>
              <a:rPr lang="fr-FR" sz="4000" dirty="0" smtClean="0"/>
              <a:t>Rapport d’activité </a:t>
            </a:r>
            <a:r>
              <a:rPr lang="fr-FR" sz="4000" b="1" i="1" dirty="0" smtClean="0">
                <a:solidFill>
                  <a:schemeClr val="accent2"/>
                </a:solidFill>
              </a:rPr>
              <a:t>BACK TO SCHOOL</a:t>
            </a:r>
            <a:endParaRPr lang="fr-FR" sz="4000" b="1" i="1" dirty="0">
              <a:solidFill>
                <a:schemeClr val="accent2"/>
              </a:solidFill>
            </a:endParaRPr>
          </a:p>
        </p:txBody>
      </p:sp>
      <p:pic>
        <p:nvPicPr>
          <p:cNvPr id="11" name="Image 10" descr="La-Vache-Qui-Rit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844" y="142852"/>
            <a:ext cx="1228344" cy="111705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Douala les parts par type de produit</a:t>
            </a:r>
            <a:endParaRPr lang="fr-FR" sz="4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251520" y="3429000"/>
            <a:ext cx="39982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400" b="1" u="sng" dirty="0" smtClean="0"/>
              <a:t>INTERPRETATION:</a:t>
            </a:r>
          </a:p>
          <a:p>
            <a:pPr>
              <a:lnSpc>
                <a:spcPct val="150000"/>
              </a:lnSpc>
            </a:pPr>
            <a:endParaRPr lang="fr-FR" sz="1400" b="1" u="sng" dirty="0" smtClean="0"/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 smtClean="0"/>
              <a:t>  Il est question pour nous ici ressortir les parts de chacun des produits suscités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/>
              <a:t> </a:t>
            </a:r>
            <a:r>
              <a:rPr lang="fr-FR" sz="1400" dirty="0" smtClean="0"/>
              <a:t>8P classique est la variété la plus prisée du faite de sa notoriété mais aussi du faite de son prix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/>
              <a:t> </a:t>
            </a:r>
            <a:r>
              <a:rPr lang="fr-FR" sz="1400" dirty="0" smtClean="0"/>
              <a:t>8P Light &amp; 24P se partagent à part inégale les 11% du gâteau, soit 5% - 8P Light et 6% 24P</a:t>
            </a: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415316410"/>
              </p:ext>
            </p:extLst>
          </p:nvPr>
        </p:nvGraphicFramePr>
        <p:xfrm>
          <a:off x="197735" y="1772816"/>
          <a:ext cx="3582176" cy="144146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95544"/>
                <a:gridCol w="895544"/>
                <a:gridCol w="895544"/>
                <a:gridCol w="895544"/>
              </a:tblGrid>
              <a:tr h="354972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8P Classique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8P Light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24P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Réalisations</a:t>
                      </a:r>
                      <a:r>
                        <a:rPr lang="fr-FR" sz="1400" baseline="0" dirty="0" smtClean="0"/>
                        <a:t> globales</a:t>
                      </a:r>
                      <a:endParaRPr lang="fr-FR" sz="1400" dirty="0"/>
                    </a:p>
                  </a:txBody>
                  <a:tcPr anchor="ctr"/>
                </a:tc>
              </a:tr>
              <a:tr h="354972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4357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280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4911</a:t>
                      </a:r>
                    </a:p>
                  </a:txBody>
                  <a:tcPr marL="9525" marR="9525" marT="9525" marB="0" anchor="ctr"/>
                </a:tc>
              </a:tr>
              <a:tr h="354972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84,88%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7,48%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7,64%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100,00%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13" name="Graphique 12"/>
          <p:cNvGraphicFramePr/>
          <p:nvPr/>
        </p:nvGraphicFramePr>
        <p:xfrm>
          <a:off x="4214810" y="1714488"/>
          <a:ext cx="4786346" cy="45005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Evolution des ventes Douala</a:t>
            </a:r>
            <a:endParaRPr lang="fr-FR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142976" y="4395787"/>
            <a:ext cx="771530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u="sng" dirty="0" smtClean="0"/>
              <a:t>Interprétation</a:t>
            </a:r>
            <a:r>
              <a:rPr lang="fr-FR" sz="1400" b="1" dirty="0" smtClean="0"/>
              <a:t>:</a:t>
            </a:r>
          </a:p>
          <a:p>
            <a:endParaRPr lang="fr-FR" sz="14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Décroissance au niveau de la </a:t>
            </a:r>
            <a:r>
              <a:rPr lang="fr-FR" sz="1400" dirty="0" err="1" smtClean="0"/>
              <a:t>week</a:t>
            </a:r>
            <a:r>
              <a:rPr lang="fr-FR" sz="1400" dirty="0" smtClean="0"/>
              <a:t> 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La réduction du pouvoir d’achat pendant la semaine post électorale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L’ajout des 3 </a:t>
            </a:r>
            <a:r>
              <a:rPr lang="fr-FR" sz="1400" dirty="0" err="1" smtClean="0"/>
              <a:t>PDV’s</a:t>
            </a:r>
            <a:r>
              <a:rPr lang="fr-FR" sz="1400" dirty="0" smtClean="0"/>
              <a:t> Saker ont tiré les ventes vers le bas du fait de la faible affluence et de leur activité principale qui est la boulangerie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Performance réduite des </a:t>
            </a:r>
            <a:r>
              <a:rPr lang="fr-FR" sz="1400" dirty="0" err="1" smtClean="0"/>
              <a:t>PDV’s</a:t>
            </a:r>
            <a:r>
              <a:rPr lang="fr-FR" sz="1400" dirty="0" smtClean="0"/>
              <a:t> et leur vendeuse (BA)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Maximiser sur les Top </a:t>
            </a:r>
            <a:r>
              <a:rPr lang="fr-FR" sz="1400" dirty="0" err="1" smtClean="0"/>
              <a:t>PDV’s</a:t>
            </a:r>
            <a:endParaRPr lang="fr-FR" sz="1400" dirty="0" smtClean="0"/>
          </a:p>
        </p:txBody>
      </p:sp>
      <p:graphicFrame>
        <p:nvGraphicFramePr>
          <p:cNvPr id="14" name="Tableau 1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075811142"/>
              </p:ext>
            </p:extLst>
          </p:nvPr>
        </p:nvGraphicFramePr>
        <p:xfrm>
          <a:off x="142844" y="1857364"/>
          <a:ext cx="3714775" cy="143066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742955"/>
                <a:gridCol w="742955"/>
                <a:gridCol w="742955"/>
                <a:gridCol w="742955"/>
                <a:gridCol w="742955"/>
              </a:tblGrid>
              <a:tr h="579120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Ville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Week</a:t>
                      </a:r>
                      <a:r>
                        <a:rPr lang="fr-FR" sz="1600" baseline="0" dirty="0" smtClean="0"/>
                        <a:t> 1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Week</a:t>
                      </a:r>
                      <a:r>
                        <a:rPr lang="fr-FR" sz="1600" baseline="0" dirty="0" smtClean="0"/>
                        <a:t> 2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Week 3</a:t>
                      </a:r>
                      <a:endParaRPr lang="fr-FR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Week 4</a:t>
                      </a:r>
                      <a:endParaRPr lang="fr-FR" sz="1600" dirty="0"/>
                    </a:p>
                  </a:txBody>
                  <a:tcPr anchor="ctr"/>
                </a:tc>
              </a:tr>
              <a:tr h="354343">
                <a:tc rowSpan="2"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 smtClean="0"/>
                        <a:t>Douala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600" u="none" strike="noStrike" dirty="0" smtClean="0">
                          <a:effectLst/>
                        </a:rPr>
                        <a:t>4115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 smtClean="0"/>
                        <a:t>5214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7029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6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4911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  <a:tr h="497205">
                <a:tc vMerge="1">
                  <a:txBody>
                    <a:bodyPr/>
                    <a:lstStyle/>
                    <a:p>
                      <a:pPr algn="ctr" fontAlgn="b"/>
                      <a:endParaRPr lang="fr-FR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600" u="none" strike="noStrike" dirty="0" smtClean="0">
                          <a:effectLst/>
                        </a:rPr>
                        <a:t>99,16%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600" u="none" strike="noStrike" dirty="0" smtClean="0"/>
                        <a:t>108,63%</a:t>
                      </a:r>
                      <a:endParaRPr lang="fr-FR" sz="16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146,44%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6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102,31%</a:t>
                      </a:r>
                      <a:endParaRPr lang="fr-FR" sz="16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2" name="ZoneTexte 1"/>
          <p:cNvSpPr txBox="1"/>
          <p:nvPr/>
        </p:nvSpPr>
        <p:spPr>
          <a:xfrm>
            <a:off x="1115616" y="980728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FF0000"/>
                </a:solidFill>
              </a:rPr>
              <a:t>Recap</a:t>
            </a:r>
            <a:r>
              <a:rPr lang="fr-FR" dirty="0" smtClean="0">
                <a:solidFill>
                  <a:srgbClr val="FF0000"/>
                </a:solidFill>
              </a:rPr>
              <a:t> des ventes semaine après semaine avec sa courbe évolutive</a:t>
            </a:r>
            <a:endParaRPr lang="fr-FR" dirty="0">
              <a:solidFill>
                <a:srgbClr val="FF0000"/>
              </a:solidFill>
            </a:endParaRPr>
          </a:p>
        </p:txBody>
      </p:sp>
      <p:graphicFrame>
        <p:nvGraphicFramePr>
          <p:cNvPr id="13" name="Graphique 12"/>
          <p:cNvGraphicFramePr/>
          <p:nvPr/>
        </p:nvGraphicFramePr>
        <p:xfrm>
          <a:off x="4000496" y="1500174"/>
          <a:ext cx="5000660" cy="37147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75856" y="2563693"/>
            <a:ext cx="4885798" cy="1368152"/>
          </a:xfrm>
        </p:spPr>
        <p:txBody>
          <a:bodyPr>
            <a:normAutofit/>
          </a:bodyPr>
          <a:lstStyle/>
          <a:p>
            <a:pPr algn="ctr"/>
            <a:r>
              <a:rPr lang="fr-FR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Yaoundé</a:t>
            </a:r>
            <a:endParaRPr lang="fr-FR" i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9" name="Image 78" descr="http_2F2Fmumandnurse.fr2Fwp-content2Fuploads2F20162F012Fvache-qui-rit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420888"/>
            <a:ext cx="1010697" cy="1656184"/>
          </a:xfrm>
          <a:prstGeom prst="rect">
            <a:avLst/>
          </a:prstGeom>
        </p:spPr>
      </p:pic>
      <p:pic>
        <p:nvPicPr>
          <p:cNvPr id="4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9716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Yaoundé</a:t>
            </a:r>
            <a:endParaRPr lang="fr-FR" sz="4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203061987"/>
              </p:ext>
            </p:extLst>
          </p:nvPr>
        </p:nvGraphicFramePr>
        <p:xfrm>
          <a:off x="107504" y="951414"/>
          <a:ext cx="8928986" cy="5307500"/>
        </p:xfrm>
        <a:graphic>
          <a:graphicData uri="http://schemas.openxmlformats.org/drawingml/2006/table">
            <a:tbl>
              <a:tblPr/>
              <a:tblGrid>
                <a:gridCol w="283308"/>
                <a:gridCol w="1668383"/>
                <a:gridCol w="975845"/>
                <a:gridCol w="975845"/>
                <a:gridCol w="975845"/>
                <a:gridCol w="975845"/>
                <a:gridCol w="975845"/>
                <a:gridCol w="975845"/>
                <a:gridCol w="1122225"/>
              </a:tblGrid>
              <a:tr h="235303">
                <a:tc gridSpan="9"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DEPLOIEMENT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667290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Nº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PDV'S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JRS 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Classique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Light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24Portions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REALISATIONS GLOBALES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OBJECTIFS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TAUX DE REALISATION GLOBALE 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904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MAHIMA CENTRE 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308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410</a:t>
                      </a:r>
                    </a:p>
                  </a:txBody>
                  <a:tcPr marL="6191" marR="6191" marT="619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136,67%</a:t>
                      </a:r>
                    </a:p>
                  </a:txBody>
                  <a:tcPr marL="6191" marR="6191" marT="619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2874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CASINO  BASTO 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355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355</a:t>
                      </a:r>
                    </a:p>
                  </a:txBody>
                  <a:tcPr marL="6191" marR="6191" marT="619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118,33%</a:t>
                      </a:r>
                    </a:p>
                  </a:txBody>
                  <a:tcPr marL="6191" marR="6191" marT="619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3904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DOVV MENDONG 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450</a:t>
                      </a:r>
                    </a:p>
                  </a:txBody>
                  <a:tcPr marL="6191" marR="6191" marT="619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150,00%</a:t>
                      </a:r>
                    </a:p>
                  </a:txBody>
                  <a:tcPr marL="6191" marR="6191" marT="619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2319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LUCIA NGOUSSO 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325</a:t>
                      </a:r>
                    </a:p>
                  </a:txBody>
                  <a:tcPr marL="6191" marR="6191" marT="619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108,33%</a:t>
                      </a:r>
                    </a:p>
                  </a:txBody>
                  <a:tcPr marL="6191" marR="6191" marT="619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10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LUCIA MOKOLO 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333</a:t>
                      </a:r>
                    </a:p>
                  </a:txBody>
                  <a:tcPr marL="6191" marR="6191" marT="619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111,00%</a:t>
                      </a:r>
                    </a:p>
                  </a:txBody>
                  <a:tcPr marL="6191" marR="6191" marT="619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10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LUCIA MVAN 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446</a:t>
                      </a:r>
                    </a:p>
                  </a:txBody>
                  <a:tcPr marL="6191" marR="6191" marT="619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148,67%</a:t>
                      </a:r>
                    </a:p>
                  </a:txBody>
                  <a:tcPr marL="6191" marR="6191" marT="619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10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CASINO CENTRE 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624</a:t>
                      </a:r>
                    </a:p>
                  </a:txBody>
                  <a:tcPr marL="6191" marR="6191" marT="619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208,00%</a:t>
                      </a:r>
                    </a:p>
                  </a:txBody>
                  <a:tcPr marL="6191" marR="6191" marT="619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10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DOVV BASTOS 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739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789</a:t>
                      </a:r>
                    </a:p>
                  </a:txBody>
                  <a:tcPr marL="6191" marR="6191" marT="619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263,00%</a:t>
                      </a:r>
                    </a:p>
                  </a:txBody>
                  <a:tcPr marL="6191" marR="6191" marT="619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10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MAHIMA CORON 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199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226</a:t>
                      </a:r>
                    </a:p>
                  </a:txBody>
                  <a:tcPr marL="6191" marR="6191" marT="619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75,33%</a:t>
                      </a:r>
                    </a:p>
                  </a:txBody>
                  <a:tcPr marL="6191" marR="6191" marT="619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413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LUCIA NKOABANG 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279</a:t>
                      </a:r>
                    </a:p>
                  </a:txBody>
                  <a:tcPr marL="6191" marR="6191" marT="619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93,00%</a:t>
                      </a:r>
                    </a:p>
                  </a:txBody>
                  <a:tcPr marL="6191" marR="6191" marT="619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413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MAHIMA ELIG ESSONO 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158</a:t>
                      </a:r>
                    </a:p>
                  </a:txBody>
                  <a:tcPr marL="6191" marR="6191" marT="619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52,67%</a:t>
                      </a:r>
                    </a:p>
                  </a:txBody>
                  <a:tcPr marL="6191" marR="6191" marT="619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413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DOVV ESSOS 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6191" marR="6191" marT="619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71,00%</a:t>
                      </a:r>
                    </a:p>
                  </a:txBody>
                  <a:tcPr marL="6191" marR="6191" marT="619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413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LUCIA KONDEGUI 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369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403</a:t>
                      </a:r>
                    </a:p>
                  </a:txBody>
                  <a:tcPr marL="6191" marR="6191" marT="619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134,33%</a:t>
                      </a:r>
                    </a:p>
                  </a:txBody>
                  <a:tcPr marL="6191" marR="6191" marT="619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9810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LUCIA ESSOS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409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438</a:t>
                      </a:r>
                    </a:p>
                  </a:txBody>
                  <a:tcPr marL="6191" marR="6191" marT="619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146,00%</a:t>
                      </a:r>
                    </a:p>
                  </a:txBody>
                  <a:tcPr marL="6191" marR="6191" marT="619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7394"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5001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5449</a:t>
                      </a:r>
                    </a:p>
                  </a:txBody>
                  <a:tcPr marL="6191" marR="6191" marT="619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4200</a:t>
                      </a:r>
                    </a:p>
                  </a:txBody>
                  <a:tcPr marL="6191" marR="6191" marT="619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129,74%</a:t>
                      </a:r>
                    </a:p>
                  </a:txBody>
                  <a:tcPr marL="6191" marR="6191" marT="619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24162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Yaoundé analyse graphique</a:t>
            </a:r>
            <a:endParaRPr lang="fr-FR" sz="4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547664" y="4797152"/>
            <a:ext cx="58524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u="sng" dirty="0" smtClean="0"/>
              <a:t>INTERPRETATION:</a:t>
            </a:r>
          </a:p>
          <a:p>
            <a:endParaRPr lang="fr-FR" sz="1400" b="1" u="sng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les meilleurs performance sont celles de : </a:t>
            </a:r>
            <a:r>
              <a:rPr lang="fr-FR" sz="1400" dirty="0" err="1" smtClean="0"/>
              <a:t>Dovv</a:t>
            </a:r>
            <a:r>
              <a:rPr lang="fr-FR" sz="1400" dirty="0" smtClean="0"/>
              <a:t> bastos, Casino centre, </a:t>
            </a:r>
            <a:r>
              <a:rPr lang="fr-FR" sz="1400" dirty="0" err="1" smtClean="0"/>
              <a:t>Dovv</a:t>
            </a:r>
            <a:r>
              <a:rPr lang="fr-FR" sz="1400" dirty="0" smtClean="0"/>
              <a:t> </a:t>
            </a:r>
            <a:r>
              <a:rPr lang="fr-FR" sz="1400" dirty="0" err="1" smtClean="0"/>
              <a:t>mendong</a:t>
            </a:r>
            <a:r>
              <a:rPr lang="fr-FR" sz="1400" dirty="0" smtClean="0"/>
              <a:t>, Santa </a:t>
            </a:r>
            <a:r>
              <a:rPr lang="fr-FR" sz="1400" dirty="0" err="1" smtClean="0"/>
              <a:t>lucia</a:t>
            </a:r>
            <a:r>
              <a:rPr lang="fr-FR" sz="1400" dirty="0" smtClean="0"/>
              <a:t> </a:t>
            </a:r>
            <a:r>
              <a:rPr lang="fr-FR" sz="1400" dirty="0" err="1" smtClean="0"/>
              <a:t>Mvan</a:t>
            </a:r>
            <a:r>
              <a:rPr lang="fr-FR" sz="1400" dirty="0" smtClean="0"/>
              <a:t> et  Santa </a:t>
            </a:r>
            <a:r>
              <a:rPr lang="fr-FR" sz="1400" dirty="0" err="1" smtClean="0"/>
              <a:t>lucia</a:t>
            </a:r>
            <a:r>
              <a:rPr lang="fr-FR" sz="1400" dirty="0" smtClean="0"/>
              <a:t> </a:t>
            </a:r>
            <a:r>
              <a:rPr lang="fr-FR" sz="1400" dirty="0" err="1" smtClean="0"/>
              <a:t>Essos</a:t>
            </a:r>
            <a:r>
              <a:rPr lang="fr-FR" sz="1400" dirty="0"/>
              <a:t>.</a:t>
            </a:r>
          </a:p>
        </p:txBody>
      </p:sp>
      <p:graphicFrame>
        <p:nvGraphicFramePr>
          <p:cNvPr id="8" name="Graphique 7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1077856666"/>
              </p:ext>
            </p:extLst>
          </p:nvPr>
        </p:nvGraphicFramePr>
        <p:xfrm>
          <a:off x="611560" y="980728"/>
          <a:ext cx="7560840" cy="3456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="" xmlns:p14="http://schemas.microsoft.com/office/powerpoint/2010/main" val="4326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Yaoundé les parts par type de produit</a:t>
            </a:r>
            <a:endParaRPr lang="fr-FR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251520" y="3284984"/>
            <a:ext cx="46085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400" b="1" u="sng" dirty="0" smtClean="0"/>
              <a:t>INTERPRETATION:</a:t>
            </a:r>
          </a:p>
          <a:p>
            <a:pPr>
              <a:lnSpc>
                <a:spcPct val="150000"/>
              </a:lnSpc>
            </a:pPr>
            <a:endParaRPr lang="fr-FR" sz="1400" b="1" u="sng" dirty="0" smtClean="0"/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 smtClean="0"/>
              <a:t>  Il est question pour nous ici de ressortir les parts de chacun des produits suscités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/>
              <a:t> </a:t>
            </a:r>
            <a:r>
              <a:rPr lang="fr-FR" sz="1400" dirty="0" smtClean="0"/>
              <a:t>8P classique reste la variété la plus prisée du faite de sa notoriété mais aussi du faite de son prix avec 92%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/>
              <a:t> </a:t>
            </a:r>
            <a:r>
              <a:rPr lang="fr-FR" sz="1400" dirty="0" smtClean="0"/>
              <a:t>le 8p light suit avec </a:t>
            </a:r>
            <a:r>
              <a:rPr lang="fr-FR" sz="1400" dirty="0"/>
              <a:t>5</a:t>
            </a:r>
            <a:r>
              <a:rPr lang="fr-FR" sz="1400" dirty="0" smtClean="0"/>
              <a:t>% et enfin 24P avec </a:t>
            </a:r>
            <a:r>
              <a:rPr lang="fr-FR" sz="1400" dirty="0"/>
              <a:t>3</a:t>
            </a:r>
            <a:r>
              <a:rPr lang="fr-FR" sz="1400" dirty="0" smtClean="0"/>
              <a:t>%</a:t>
            </a:r>
          </a:p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endParaRPr lang="fr-FR" sz="1400" dirty="0" smtClean="0"/>
          </a:p>
        </p:txBody>
      </p:sp>
      <p:graphicFrame>
        <p:nvGraphicFramePr>
          <p:cNvPr id="9" name="Graphique 8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2994347091"/>
              </p:ext>
            </p:extLst>
          </p:nvPr>
        </p:nvGraphicFramePr>
        <p:xfrm>
          <a:off x="3851920" y="1196752"/>
          <a:ext cx="5580112" cy="324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557804727"/>
              </p:ext>
            </p:extLst>
          </p:nvPr>
        </p:nvGraphicFramePr>
        <p:xfrm>
          <a:off x="323528" y="980728"/>
          <a:ext cx="4032448" cy="1352550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008112"/>
                <a:gridCol w="1008112"/>
                <a:gridCol w="1008112"/>
                <a:gridCol w="1008112"/>
              </a:tblGrid>
              <a:tr h="609600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u="none" strike="noStrike" dirty="0">
                          <a:effectLst/>
                        </a:rPr>
                        <a:t>8P CLASSIQUE</a:t>
                      </a:r>
                      <a:endParaRPr lang="fr-FR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u="none" strike="noStrike" dirty="0">
                          <a:effectLst/>
                        </a:rPr>
                        <a:t>8P LIGHT</a:t>
                      </a:r>
                      <a:endParaRPr lang="fr-FR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u="none" strike="noStrike" dirty="0">
                          <a:effectLst/>
                        </a:rPr>
                        <a:t>24 P</a:t>
                      </a:r>
                      <a:endParaRPr lang="fr-FR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u="none" strike="noStrike" dirty="0">
                          <a:effectLst/>
                        </a:rPr>
                        <a:t>RÉALISATIONS</a:t>
                      </a:r>
                      <a:endParaRPr lang="fr-FR" sz="1200" b="1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147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u="none" strike="noStrike">
                          <a:effectLst/>
                        </a:rPr>
                        <a:t>5001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u="none" strike="noStrike" dirty="0">
                          <a:effectLst/>
                        </a:rPr>
                        <a:t>282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u="none" strike="noStrike" dirty="0">
                          <a:effectLst/>
                        </a:rPr>
                        <a:t>166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u="none" strike="noStrike" dirty="0">
                          <a:effectLst/>
                        </a:rPr>
                        <a:t>5449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371475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u="none" strike="noStrike">
                          <a:effectLst/>
                        </a:rPr>
                        <a:t>91,78%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u="none" strike="noStrike">
                          <a:effectLst/>
                        </a:rPr>
                        <a:t>5,18%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u="none" strike="noStrike" dirty="0">
                          <a:effectLst/>
                        </a:rPr>
                        <a:t>3,05%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u="none" strike="noStrike" dirty="0">
                          <a:effectLst/>
                        </a:rPr>
                        <a:t>100,00%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36455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Evolution des ventes Yaoundé</a:t>
            </a:r>
            <a:endParaRPr lang="fr-FR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79512" y="4725144"/>
            <a:ext cx="571504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400" b="1" u="sng" dirty="0" smtClean="0"/>
              <a:t>Interprétation</a:t>
            </a:r>
            <a:r>
              <a:rPr lang="fr-FR" sz="1400" b="1" dirty="0" smtClean="0"/>
              <a:t>: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 smtClean="0"/>
              <a:t>Baisse de performance</a:t>
            </a:r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fr-FR" sz="1400" dirty="0" smtClean="0"/>
              <a:t>Performance réduite des </a:t>
            </a:r>
            <a:r>
              <a:rPr lang="fr-FR" sz="1400" dirty="0" err="1" smtClean="0"/>
              <a:t>PDV’s</a:t>
            </a:r>
            <a:r>
              <a:rPr lang="fr-FR" sz="1400" dirty="0" smtClean="0"/>
              <a:t> et leur vendeuse (BA)</a:t>
            </a:r>
          </a:p>
        </p:txBody>
      </p:sp>
      <p:graphicFrame>
        <p:nvGraphicFramePr>
          <p:cNvPr id="9" name="Graphique 8"/>
          <p:cNvGraphicFramePr>
            <a:graphicFrameLocks/>
          </p:cNvGraphicFramePr>
          <p:nvPr>
            <p:extLst>
              <p:ext uri="{D42A27DB-BD31-4B8C-83A1-F6EECF244321}">
                <p14:modId xmlns="" xmlns:p14="http://schemas.microsoft.com/office/powerpoint/2010/main" val="3792970751"/>
              </p:ext>
            </p:extLst>
          </p:nvPr>
        </p:nvGraphicFramePr>
        <p:xfrm>
          <a:off x="2807336" y="2131991"/>
          <a:ext cx="6174432" cy="28083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236460993"/>
              </p:ext>
            </p:extLst>
          </p:nvPr>
        </p:nvGraphicFramePr>
        <p:xfrm>
          <a:off x="395536" y="980728"/>
          <a:ext cx="3810000" cy="781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</a:tblGrid>
              <a:tr h="27622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u="none" strike="noStrike" dirty="0">
                          <a:effectLst/>
                        </a:rPr>
                        <a:t>Ville</a:t>
                      </a:r>
                      <a:endParaRPr lang="fr-FR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u="none" strike="noStrike" dirty="0">
                          <a:effectLst/>
                        </a:rPr>
                        <a:t>Week 1</a:t>
                      </a:r>
                      <a:endParaRPr lang="fr-FR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u="none" strike="noStrike" dirty="0">
                          <a:effectLst/>
                        </a:rPr>
                        <a:t>Week 2</a:t>
                      </a:r>
                      <a:endParaRPr lang="fr-FR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u="none" strike="noStrike" dirty="0">
                          <a:effectLst/>
                        </a:rPr>
                        <a:t>Week 3</a:t>
                      </a:r>
                      <a:endParaRPr lang="fr-FR" sz="12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 smtClean="0">
                          <a:effectLst/>
                        </a:rPr>
                        <a:t>Week </a:t>
                      </a:r>
                      <a:r>
                        <a:rPr lang="fr-FR" sz="1200" u="none" strike="noStrike" dirty="0">
                          <a:effectLst/>
                        </a:rPr>
                        <a:t>4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57175">
                <a:tc rowSpan="2">
                  <a:txBody>
                    <a:bodyPr/>
                    <a:lstStyle/>
                    <a:p>
                      <a:pPr algn="ctr" rtl="0" fontAlgn="b"/>
                      <a:r>
                        <a:rPr lang="fr-FR" sz="1200" u="none" strike="noStrike" dirty="0">
                          <a:effectLst/>
                        </a:rPr>
                        <a:t>Yaoundé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u="none" strike="noStrike" dirty="0">
                          <a:effectLst/>
                        </a:rPr>
                        <a:t>3576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u="none" strike="noStrike" dirty="0">
                          <a:effectLst/>
                        </a:rPr>
                        <a:t>5567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u="none" strike="noStrike" dirty="0">
                          <a:effectLst/>
                        </a:rPr>
                        <a:t>6239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u="none" strike="noStrike" dirty="0">
                          <a:effectLst/>
                        </a:rPr>
                        <a:t>5449</a:t>
                      </a:r>
                      <a:endParaRPr lang="fr-F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  <a:tr h="247650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u="none" strike="noStrike">
                          <a:effectLst/>
                        </a:rPr>
                        <a:t>106,75%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u="none" strike="noStrike">
                          <a:effectLst/>
                        </a:rPr>
                        <a:t>173,97%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u="none" strike="noStrike">
                          <a:effectLst/>
                        </a:rPr>
                        <a:t>148,55%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u="none" strike="noStrike" dirty="0">
                          <a:effectLst/>
                        </a:rPr>
                        <a:t>129,74%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03929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46393" y="2563693"/>
            <a:ext cx="6297607" cy="1368152"/>
          </a:xfrm>
        </p:spPr>
        <p:txBody>
          <a:bodyPr>
            <a:normAutofit fontScale="90000"/>
          </a:bodyPr>
          <a:lstStyle/>
          <a:p>
            <a:pPr algn="ctr"/>
            <a:r>
              <a:rPr lang="fr-FR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Synthèse des ventes &amp; gestion des stock  </a:t>
            </a:r>
            <a:r>
              <a:rPr lang="fr-FR" i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nationwide</a:t>
            </a:r>
            <a:endParaRPr lang="fr-FR" i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9" name="Image 78" descr="http_2F2Fmumandnurse.fr2Fwp-content2Fuploads2F20162F012Fvache-qui-rit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420888"/>
            <a:ext cx="1010697" cy="1656184"/>
          </a:xfrm>
          <a:prstGeom prst="rect">
            <a:avLst/>
          </a:prstGeom>
        </p:spPr>
      </p:pic>
      <p:pic>
        <p:nvPicPr>
          <p:cNvPr id="4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0563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Synthèse des ventes </a:t>
            </a:r>
            <a:r>
              <a:rPr lang="fr-FR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Dla</a:t>
            </a:r>
            <a:r>
              <a:rPr lang="fr-FR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fr-FR" sz="40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Yde</a:t>
            </a:r>
            <a:endParaRPr lang="fr-FR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547664" y="4357694"/>
            <a:ext cx="6239046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400" b="1" u="sng" dirty="0" smtClean="0"/>
              <a:t>Interprétation</a:t>
            </a:r>
            <a:r>
              <a:rPr lang="fr-FR" sz="1400" b="1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fr-FR" sz="1400" b="1" dirty="0" smtClean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Chute des ventes dans les 2 villes à la Week 4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Taux de régression: 24% Douala et 19% Yaoundé, du fait de la semaine des élections, les consommateurs ont fait d’énormes stocks dans leur ménage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L’effort </a:t>
            </a:r>
            <a:r>
              <a:rPr lang="fr-FR" sz="1400" dirty="0" err="1" smtClean="0"/>
              <a:t>pousssé</a:t>
            </a:r>
            <a:r>
              <a:rPr lang="fr-FR" sz="1400" dirty="0" smtClean="0"/>
              <a:t> des BA pour maintenir à niveau les volumes de vente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400" dirty="0" smtClean="0"/>
              <a:t>Respect des </a:t>
            </a:r>
            <a:r>
              <a:rPr lang="fr-FR" sz="1400" dirty="0" err="1" smtClean="0"/>
              <a:t>ways</a:t>
            </a:r>
            <a:r>
              <a:rPr lang="fr-FR" sz="1400" dirty="0" smtClean="0"/>
              <a:t> of </a:t>
            </a:r>
            <a:r>
              <a:rPr lang="fr-FR" sz="1400" dirty="0" err="1" smtClean="0"/>
              <a:t>working</a:t>
            </a:r>
            <a:endParaRPr lang="fr-FR" sz="1400" dirty="0" smtClean="0"/>
          </a:p>
        </p:txBody>
      </p:sp>
      <p:graphicFrame>
        <p:nvGraphicFramePr>
          <p:cNvPr id="13" name="Tableau 1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952932143"/>
              </p:ext>
            </p:extLst>
          </p:nvPr>
        </p:nvGraphicFramePr>
        <p:xfrm>
          <a:off x="179512" y="1643050"/>
          <a:ext cx="3392355" cy="129969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78471"/>
                <a:gridCol w="678471"/>
                <a:gridCol w="678471"/>
                <a:gridCol w="678471"/>
                <a:gridCol w="678471"/>
              </a:tblGrid>
              <a:tr h="396600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u="none" strike="noStrike" dirty="0"/>
                        <a:t>Villes</a:t>
                      </a:r>
                      <a:endParaRPr lang="fr-FR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u="none" strike="noStrike" dirty="0"/>
                        <a:t>Week 1 </a:t>
                      </a:r>
                      <a:endParaRPr lang="fr-FR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u="none" strike="noStrike" dirty="0"/>
                        <a:t>Week 2 </a:t>
                      </a:r>
                      <a:endParaRPr lang="fr-FR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b="1" i="0" u="none" strike="noStrike" dirty="0" smtClean="0">
                          <a:solidFill>
                            <a:srgbClr val="FFFFFF"/>
                          </a:solidFill>
                          <a:latin typeface="Calibri"/>
                        </a:rPr>
                        <a:t>Week 3</a:t>
                      </a:r>
                      <a:endParaRPr lang="fr-FR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b="1" i="0" u="none" strike="noStrike" dirty="0" smtClean="0">
                          <a:solidFill>
                            <a:srgbClr val="FFFFFF"/>
                          </a:solidFill>
                          <a:latin typeface="Calibri"/>
                        </a:rPr>
                        <a:t>Week 4</a:t>
                      </a:r>
                      <a:endParaRPr lang="fr-FR" sz="1400" b="1" i="0" u="none" strike="noStrike" dirty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</a:tr>
              <a:tr h="446565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Douala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u="none" strike="noStrike" dirty="0"/>
                        <a:t>99,16%</a:t>
                      </a:r>
                      <a:endParaRPr lang="fr-FR" sz="14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u="none" strike="noStrike" dirty="0"/>
                        <a:t>108,63%</a:t>
                      </a:r>
                      <a:endParaRPr lang="fr-FR" sz="14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146,44%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76,35%</a:t>
                      </a:r>
                    </a:p>
                  </a:txBody>
                  <a:tcPr marL="0" marR="0" marT="0" marB="0" anchor="ctr"/>
                </a:tc>
              </a:tr>
              <a:tr h="456533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u="none" strike="noStrike" dirty="0"/>
                        <a:t>Yaoundé 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400" u="none" strike="noStrike"/>
                        <a:t>106,75%</a:t>
                      </a:r>
                      <a:endParaRPr lang="fr-FR" sz="1400" b="1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u="none" strike="noStrike" dirty="0"/>
                        <a:t>176,73%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400" u="none" strike="noStrike" dirty="0" smtClean="0">
                          <a:effectLst/>
                        </a:rPr>
                        <a:t>148,55%</a:t>
                      </a:r>
                      <a:endParaRPr lang="fr-FR" sz="1400" b="1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129,74%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graphicFrame>
        <p:nvGraphicFramePr>
          <p:cNvPr id="9" name="Graphique 8"/>
          <p:cNvGraphicFramePr/>
          <p:nvPr/>
        </p:nvGraphicFramePr>
        <p:xfrm>
          <a:off x="3929058" y="857232"/>
          <a:ext cx="5072098" cy="4214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Gestion des stock Dla / Ydé</a:t>
            </a:r>
            <a:endParaRPr lang="fr-FR" sz="4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14" name="Image 13" descr="call_to_actio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51521" y="3714752"/>
            <a:ext cx="2752552" cy="1986988"/>
          </a:xfrm>
          <a:prstGeom prst="rect">
            <a:avLst/>
          </a:prstGeom>
        </p:spPr>
      </p:pic>
      <p:pic>
        <p:nvPicPr>
          <p:cNvPr id="18" name="Picture 2" descr="Image result for observation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3" y="1500173"/>
            <a:ext cx="3169825" cy="1392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Tableau 12"/>
          <p:cNvGraphicFramePr>
            <a:graphicFrameLocks noGrp="1"/>
          </p:cNvGraphicFramePr>
          <p:nvPr/>
        </p:nvGraphicFramePr>
        <p:xfrm>
          <a:off x="3786182" y="928671"/>
          <a:ext cx="5143536" cy="4039251"/>
        </p:xfrm>
        <a:graphic>
          <a:graphicData uri="http://schemas.openxmlformats.org/drawingml/2006/table">
            <a:tbl>
              <a:tblPr/>
              <a:tblGrid>
                <a:gridCol w="734789"/>
                <a:gridCol w="964413"/>
                <a:gridCol w="964413"/>
                <a:gridCol w="802187"/>
                <a:gridCol w="1677734"/>
              </a:tblGrid>
              <a:tr h="212045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Tableau illustratif des ruptures de stock dans les PDV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212045"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FR" sz="11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091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Ville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Week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Point de vente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Nbre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de jrs de rupture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Jrs </a:t>
                      </a:r>
                      <a:r>
                        <a:rPr lang="fr-FR" sz="11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exactes </a:t>
                      </a:r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de rupture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51950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Douala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</a:t>
                      </a:r>
                      <a:r>
                        <a:rPr lang="fr-FR" sz="1200" b="1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</a:t>
                      </a: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Lucia bonamoussadi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18/09 au 19/09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64065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</a:t>
                      </a: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Lucia Cicam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18/09 au 19/09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105012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Saker Ndokoti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21/09 au 22/09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13869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Saker Beedi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21/09 au 22/09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12045">
                <a:tc vMerge="1"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S</a:t>
                      </a:r>
                      <a:r>
                        <a:rPr lang="fr-FR" sz="1200" b="1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  <a:endParaRPr lang="fr-FR" sz="1200" b="1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Saker Beedi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25/09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27831"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Yaoundé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S</a:t>
                      </a:r>
                      <a:r>
                        <a:rPr lang="fr-FR" sz="1200" b="1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2</a:t>
                      </a:r>
                      <a:endParaRPr lang="fr-FR" sz="1200" b="1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Casino Bastos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29/09 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12045"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Santa Lucia Essos 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28/09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12045">
                <a:tc vMerge="1"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S</a:t>
                      </a:r>
                      <a:r>
                        <a:rPr lang="fr-FR" sz="1200" b="1" i="0" u="none" strike="noStrike" baseline="0" dirty="0" smtClean="0">
                          <a:solidFill>
                            <a:srgbClr val="000000"/>
                          </a:solidFill>
                          <a:latin typeface="+mn-lt"/>
                        </a:rPr>
                        <a:t>3</a:t>
                      </a:r>
                      <a:endParaRPr lang="fr-FR" sz="1200" b="1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Casino Bastos</a:t>
                      </a:r>
                      <a:endParaRPr lang="fr-FR" sz="1100" b="0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01/10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12045">
                <a:tc vMerge="1"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fr-FR" sz="11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Santa Lucia Kondegui</a:t>
                      </a:r>
                      <a:endParaRPr lang="fr-FR" sz="1100" b="0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01/10 au 03/10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12045">
                <a:tc vMerge="1"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fr-FR" sz="11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 smtClean="0">
                          <a:latin typeface="Times New Roman" pitchFamily="18" charset="0"/>
                          <a:cs typeface="Times New Roman" pitchFamily="18" charset="0"/>
                        </a:rPr>
                        <a:t>Santa Lucia Essos </a:t>
                      </a:r>
                      <a:endParaRPr lang="fr-FR" sz="1100" b="0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03/10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12045">
                <a:tc vMerge="1"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fr-FR" sz="1100" b="1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Mahima Coron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03/10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212045">
                <a:tc vMerge="1">
                  <a:txBody>
                    <a:bodyPr/>
                    <a:lstStyle/>
                    <a:p>
                      <a:pPr algn="ctr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S4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DOVV </a:t>
                      </a:r>
                      <a:r>
                        <a:rPr lang="fr-FR" sz="1100" b="1" i="0" u="none" strike="noStrike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Essos</a:t>
                      </a:r>
                      <a:endParaRPr lang="fr-FR" sz="1100" b="1" i="0" u="none" strike="noStrike" dirty="0" smtClean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10/10 au 13/10</a:t>
                      </a:r>
                      <a:endParaRPr lang="fr-FR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/>
          <p:cNvSpPr txBox="1"/>
          <p:nvPr/>
        </p:nvSpPr>
        <p:spPr>
          <a:xfrm>
            <a:off x="1571604" y="285728"/>
            <a:ext cx="757239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36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Rappel : contexte-Cible-Objectifs</a:t>
            </a:r>
            <a:endParaRPr lang="fr-FR" sz="36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Image 3" descr="depositphotos_98881324-stock-photo-context-word-clou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44" y="1214422"/>
            <a:ext cx="2500331" cy="18752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 7" descr="ciblage-telephone-mobile-marketing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612" y="1214422"/>
            <a:ext cx="2714644" cy="20359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cmarcroche-fotolia.com-copi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2132" y="1643050"/>
            <a:ext cx="3390327" cy="1242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ZoneTexte 10"/>
          <p:cNvSpPr txBox="1"/>
          <p:nvPr/>
        </p:nvSpPr>
        <p:spPr>
          <a:xfrm>
            <a:off x="214282" y="3071810"/>
            <a:ext cx="235745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fr-FR" sz="1500" dirty="0" smtClean="0">
                <a:latin typeface="Times New Roman" pitchFamily="18" charset="0"/>
                <a:cs typeface="Times New Roman" pitchFamily="18" charset="0"/>
              </a:rPr>
              <a:t> La rentrée scolaire.</a:t>
            </a: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fr-FR" sz="1500" dirty="0" smtClean="0">
                <a:latin typeface="Times New Roman" pitchFamily="18" charset="0"/>
                <a:cs typeface="Times New Roman" pitchFamily="18" charset="0"/>
              </a:rPr>
              <a:t> Reprise des activités sur le Cameroun</a:t>
            </a: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fr-FR" sz="1500" dirty="0" smtClean="0">
                <a:latin typeface="Times New Roman" pitchFamily="18" charset="0"/>
                <a:cs typeface="Times New Roman" pitchFamily="18" charset="0"/>
              </a:rPr>
              <a:t> Bonne présence et amélioration de la visibilité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2643174" y="3071810"/>
            <a:ext cx="3071834" cy="94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fr-FR" sz="1500" b="1" dirty="0" smtClean="0">
                <a:latin typeface="Times New Roman" pitchFamily="18" charset="0"/>
                <a:cs typeface="Times New Roman" pitchFamily="18" charset="0"/>
              </a:rPr>
              <a:t> C</a:t>
            </a:r>
            <a:r>
              <a:rPr lang="fr-FR" sz="1500" dirty="0" smtClean="0">
                <a:latin typeface="Times New Roman" pitchFamily="18" charset="0"/>
                <a:cs typeface="Times New Roman" pitchFamily="18" charset="0"/>
              </a:rPr>
              <a:t>lients des PDV de la </a:t>
            </a:r>
            <a:r>
              <a:rPr lang="fr-FR" sz="1500" dirty="0" err="1" smtClean="0">
                <a:latin typeface="Times New Roman" pitchFamily="18" charset="0"/>
                <a:cs typeface="Times New Roman" pitchFamily="18" charset="0"/>
              </a:rPr>
              <a:t>shortlist</a:t>
            </a:r>
            <a:endParaRPr lang="fr-FR" sz="1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200000"/>
              </a:lnSpc>
              <a:buFont typeface="Arial" pitchFamily="34" charset="0"/>
              <a:buChar char="•"/>
            </a:pPr>
            <a:r>
              <a:rPr lang="fr-FR" sz="1500" dirty="0" smtClean="0">
                <a:latin typeface="Times New Roman" pitchFamily="18" charset="0"/>
                <a:cs typeface="Times New Roman" pitchFamily="18" charset="0"/>
              </a:rPr>
              <a:t> Douala &amp; Yaoundé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5857884" y="3000372"/>
            <a:ext cx="3071834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500" dirty="0" smtClean="0">
                <a:latin typeface="Times New Roman" pitchFamily="18" charset="0"/>
                <a:cs typeface="Times New Roman" pitchFamily="18" charset="0"/>
              </a:rPr>
              <a:t>Reconquête du marché de l’Afrique Centrale. </a:t>
            </a:r>
          </a:p>
          <a:p>
            <a:pPr>
              <a:buFont typeface="Arial" pitchFamily="34" charset="0"/>
              <a:buChar char="•"/>
            </a:pPr>
            <a:endParaRPr lang="fr-FR" sz="1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500" dirty="0" smtClean="0">
                <a:latin typeface="Times New Roman" pitchFamily="18" charset="0"/>
                <a:cs typeface="Times New Roman" pitchFamily="18" charset="0"/>
              </a:rPr>
              <a:t> Fidélisation des clients VQR (récompense) et recrutement des suspects et prospects à travers le promotion « BACK TO SCHOOL »</a:t>
            </a:r>
          </a:p>
          <a:p>
            <a:pPr>
              <a:buFont typeface="Arial" pitchFamily="34" charset="0"/>
              <a:buChar char="•"/>
            </a:pPr>
            <a:endParaRPr lang="fr-FR" sz="1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500" dirty="0" smtClean="0">
                <a:latin typeface="Times New Roman" pitchFamily="18" charset="0"/>
                <a:cs typeface="Times New Roman" pitchFamily="18" charset="0"/>
              </a:rPr>
              <a:t>Faire croître le capital sympathique des consommateurs VQR envers la marque</a:t>
            </a:r>
          </a:p>
          <a:p>
            <a:pPr>
              <a:buFont typeface="Arial" pitchFamily="34" charset="0"/>
              <a:buChar char="•"/>
            </a:pPr>
            <a:endParaRPr lang="fr-FR" sz="15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fr-FR" sz="1500" dirty="0" smtClean="0">
                <a:latin typeface="Times New Roman" pitchFamily="18" charset="0"/>
                <a:cs typeface="Times New Roman" pitchFamily="18" charset="0"/>
              </a:rPr>
              <a:t>Réaliser des volumes de vente additionnelle dans les PDV activés</a:t>
            </a:r>
            <a:r>
              <a:rPr lang="fr-FR" sz="1600" dirty="0" smtClean="0"/>
              <a:t>.</a:t>
            </a:r>
            <a:endParaRPr lang="fr-FR" sz="1600" dirty="0"/>
          </a:p>
        </p:txBody>
      </p:sp>
      <p:pic>
        <p:nvPicPr>
          <p:cNvPr id="14" name="Image 13" descr="Bel_groupe_2010_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72528" y="6286528"/>
            <a:ext cx="571472" cy="571472"/>
          </a:xfrm>
          <a:prstGeom prst="rect">
            <a:avLst/>
          </a:prstGeom>
        </p:spPr>
      </p:pic>
      <p:pic>
        <p:nvPicPr>
          <p:cNvPr id="15" name="Picture 190" descr="LPM logo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Courbe du taux de rupture Dla / Ydé</a:t>
            </a:r>
            <a:endParaRPr lang="fr-FR" sz="4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graphicFrame>
        <p:nvGraphicFramePr>
          <p:cNvPr id="15" name="Tableau 14"/>
          <p:cNvGraphicFramePr>
            <a:graphicFrameLocks noGrp="1"/>
          </p:cNvGraphicFramePr>
          <p:nvPr/>
        </p:nvGraphicFramePr>
        <p:xfrm>
          <a:off x="142844" y="1142984"/>
          <a:ext cx="2928958" cy="1518060"/>
        </p:xfrm>
        <a:graphic>
          <a:graphicData uri="http://schemas.openxmlformats.org/drawingml/2006/table">
            <a:tbl>
              <a:tblPr>
                <a:tableStyleId>{08FB837D-C827-4EFA-A057-4D05807E0F7C}</a:tableStyleId>
              </a:tblPr>
              <a:tblGrid>
                <a:gridCol w="970925"/>
                <a:gridCol w="970925"/>
                <a:gridCol w="987108"/>
              </a:tblGrid>
              <a:tr h="303612">
                <a:tc>
                  <a:txBody>
                    <a:bodyPr/>
                    <a:lstStyle/>
                    <a:p>
                      <a:pPr algn="ctr" fontAlgn="b"/>
                      <a:endParaRPr lang="fr-F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Douala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Yde</a:t>
                      </a:r>
                    </a:p>
                  </a:txBody>
                  <a:tcPr marL="0" marR="0" marT="0" marB="0" anchor="ctr"/>
                </a:tc>
              </a:tr>
              <a:tr h="30361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ctr"/>
                </a:tc>
              </a:tr>
              <a:tr h="30361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14%</a:t>
                      </a:r>
                    </a:p>
                  </a:txBody>
                  <a:tcPr marL="0" marR="0" marT="0" marB="0" anchor="ctr"/>
                </a:tc>
              </a:tr>
              <a:tr h="30361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28%</a:t>
                      </a:r>
                    </a:p>
                  </a:txBody>
                  <a:tcPr marL="0" marR="0" marT="0" marB="0" anchor="ctr"/>
                </a:tc>
              </a:tr>
              <a:tr h="30361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s4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0%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4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7,14%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sp>
        <p:nvSpPr>
          <p:cNvPr id="20" name="ZoneTexte 19"/>
          <p:cNvSpPr txBox="1"/>
          <p:nvPr/>
        </p:nvSpPr>
        <p:spPr>
          <a:xfrm>
            <a:off x="214282" y="3714752"/>
            <a:ext cx="32147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1400" dirty="0" smtClean="0"/>
              <a:t>Disparition des ruptures à Douala contrairement à Yaoundé qui a connu une  rupture à </a:t>
            </a:r>
            <a:r>
              <a:rPr lang="fr-FR" sz="1400" dirty="0" err="1" smtClean="0"/>
              <a:t>Dovv</a:t>
            </a:r>
            <a:r>
              <a:rPr lang="fr-FR" sz="1400" dirty="0" smtClean="0"/>
              <a:t> </a:t>
            </a:r>
            <a:r>
              <a:rPr lang="fr-FR" sz="1400" dirty="0" err="1" smtClean="0"/>
              <a:t>Essos</a:t>
            </a:r>
            <a:r>
              <a:rPr lang="fr-FR" sz="1400" dirty="0" smtClean="0"/>
              <a:t> le 10/10 au 13/10</a:t>
            </a:r>
          </a:p>
          <a:p>
            <a:pPr>
              <a:buFont typeface="Arial" pitchFamily="34" charset="0"/>
              <a:buChar char="•"/>
            </a:pPr>
            <a:r>
              <a:rPr lang="fr-FR" sz="1400" dirty="0" smtClean="0"/>
              <a:t>Approvisionnement du point dans les brefs délais</a:t>
            </a:r>
            <a:endParaRPr lang="fr-FR" dirty="0"/>
          </a:p>
        </p:txBody>
      </p:sp>
      <p:graphicFrame>
        <p:nvGraphicFramePr>
          <p:cNvPr id="9" name="Graphique 8"/>
          <p:cNvGraphicFramePr/>
          <p:nvPr/>
        </p:nvGraphicFramePr>
        <p:xfrm>
          <a:off x="3929058" y="928670"/>
          <a:ext cx="5072098" cy="44291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846984159"/>
              </p:ext>
            </p:extLst>
          </p:nvPr>
        </p:nvGraphicFramePr>
        <p:xfrm>
          <a:off x="357158" y="785794"/>
          <a:ext cx="4071965" cy="5404108"/>
        </p:xfrm>
        <a:graphic>
          <a:graphicData uri="http://schemas.openxmlformats.org/drawingml/2006/table">
            <a:tbl>
              <a:tblPr/>
              <a:tblGrid>
                <a:gridCol w="627802"/>
                <a:gridCol w="1857279"/>
                <a:gridCol w="793442"/>
                <a:gridCol w="793442"/>
              </a:tblGrid>
              <a:tr h="308098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fr-FR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DOUALA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807011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Nº</a:t>
                      </a:r>
                      <a:endParaRPr lang="fr-F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BA/PDV'S</a:t>
                      </a: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b="1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Nbre</a:t>
                      </a:r>
                      <a:r>
                        <a:rPr lang="fr-FR" sz="1050" b="1" i="0" u="none" strike="noStrike" baseline="0" dirty="0" smtClean="0">
                          <a:solidFill>
                            <a:schemeClr val="tx1"/>
                          </a:solidFill>
                          <a:latin typeface="Calibri"/>
                        </a:rPr>
                        <a:t> de personne abordées</a:t>
                      </a:r>
                      <a:endParaRPr lang="fr-FR" sz="105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b="1" i="0" u="none" strike="noStrike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Nbre</a:t>
                      </a:r>
                      <a:r>
                        <a:rPr lang="fr-FR" sz="105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de personne ayant effectué un achat</a:t>
                      </a:r>
                      <a:endParaRPr lang="fr-FR" sz="1050" b="1" i="0" u="none" strike="noStrike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350" marR="9350" marT="9350" marB="0" anchor="ctr"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50700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MAHIMA AKWA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LUCIA CICAM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412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3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CASINO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173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4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SPAR BONABERIE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155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144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5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SUPER U BSSADI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6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LUCIA </a:t>
                      </a: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BONABERI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423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7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MAHIMA BONAMOUSSADI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152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8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SUPER U BALI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531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350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9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SAKER BEEDI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75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10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CARREFOUR BSSADI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550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359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11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LUCIA BSSADI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12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SPAR </a:t>
                      </a: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ATRIUM BONANJO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147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13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SAKER NDOKOTI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82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14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SAKER SALLE DES FETES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15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SAKER BALI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35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16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SAKER CATHEDRALE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50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26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222">
                <a:tc gridSpan="2"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Total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+mj-lt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4038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2599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/>
              <a:t>Taux de succès S4</a:t>
            </a:r>
            <a:endParaRPr lang="fr-FR" sz="4400" b="1" dirty="0"/>
          </a:p>
        </p:txBody>
      </p:sp>
      <p:pic>
        <p:nvPicPr>
          <p:cNvPr id="1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846984159"/>
              </p:ext>
            </p:extLst>
          </p:nvPr>
        </p:nvGraphicFramePr>
        <p:xfrm>
          <a:off x="4572000" y="928670"/>
          <a:ext cx="4286247" cy="4714902"/>
        </p:xfrm>
        <a:graphic>
          <a:graphicData uri="http://schemas.openxmlformats.org/drawingml/2006/table">
            <a:tbl>
              <a:tblPr/>
              <a:tblGrid>
                <a:gridCol w="642056"/>
                <a:gridCol w="1973799"/>
                <a:gridCol w="835196"/>
                <a:gridCol w="835196"/>
              </a:tblGrid>
              <a:tr h="311634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fr-FR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YAOUNDE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819258">
                <a:tc>
                  <a:txBody>
                    <a:bodyPr/>
                    <a:lstStyle/>
                    <a:p>
                      <a:pPr algn="ctr" fontAlgn="b"/>
                      <a:r>
                        <a:rPr lang="fr-FR" sz="105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Nº</a:t>
                      </a:r>
                      <a:endParaRPr lang="fr-FR" sz="105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BA/PDV'S</a:t>
                      </a: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b="1" i="0" u="none" strike="noStrike" dirty="0" err="1" smtClean="0">
                          <a:solidFill>
                            <a:schemeClr val="tx1"/>
                          </a:solidFill>
                          <a:latin typeface="Calibri"/>
                        </a:rPr>
                        <a:t>Nbre</a:t>
                      </a:r>
                      <a:r>
                        <a:rPr lang="fr-FR" sz="1050" b="1" i="0" u="none" strike="noStrike" baseline="0" dirty="0" smtClean="0">
                          <a:solidFill>
                            <a:schemeClr val="tx1"/>
                          </a:solidFill>
                          <a:latin typeface="Calibri"/>
                        </a:rPr>
                        <a:t> de personne abordées</a:t>
                      </a:r>
                      <a:endParaRPr lang="fr-FR" sz="105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50" b="1" i="0" u="none" strike="noStrike" dirty="0" err="1" smtClean="0">
                          <a:solidFill>
                            <a:schemeClr val="tx1"/>
                          </a:solidFill>
                          <a:latin typeface="+mn-lt"/>
                        </a:rPr>
                        <a:t>Nbre</a:t>
                      </a:r>
                      <a:r>
                        <a:rPr lang="fr-FR" sz="1050" b="1" i="0" u="none" strike="noStrike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 de personne ayant effectué un achat</a:t>
                      </a:r>
                      <a:endParaRPr lang="fr-FR" sz="1050" b="1" i="0" u="none" strike="noStrike" dirty="0" smtClean="0">
                        <a:solidFill>
                          <a:schemeClr val="tx1"/>
                        </a:solidFill>
                        <a:latin typeface="+mn-lt"/>
                      </a:endParaRPr>
                    </a:p>
                    <a:p>
                      <a:pPr algn="ctr" fontAlgn="ctr"/>
                      <a:endParaRPr lang="fr-FR" sz="105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MAHIMA CENTRE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223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CASINO  BASTOS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178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3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DOVV MENDONG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356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4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SANTA LUCIA NGOUSSO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253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5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SANTA LUCIA MOKOLO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175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168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6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SANTA LUCIA MVAN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232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7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CASINO CENTRE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8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DOVV BASTOS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405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9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MAHIMA CORON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193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10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SANTA LUCIA NKOABANG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193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145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11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MAHIMA ELIG ESSONO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157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87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12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DOVV ESSOS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13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SANTA LUCIA KONDEGUI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355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202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14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+mj-lt"/>
                          <a:cs typeface="Times New Roman" pitchFamily="18" charset="0"/>
                        </a:rPr>
                        <a:t>SANTA LUCIA ESSOS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385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8934">
                <a:tc gridSpan="2"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Total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+mj-lt"/>
                        <a:cs typeface="Times New Roman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3972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2814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5786446" y="5857892"/>
            <a:ext cx="2071702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Taux de succès: 70,85%  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1500166" y="6429396"/>
            <a:ext cx="2071702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Taux de succès: 64,36% </a:t>
            </a:r>
            <a:endParaRPr lang="fr-FR" b="1" dirty="0"/>
          </a:p>
        </p:txBody>
      </p:sp>
    </p:spTree>
    <p:extLst>
      <p:ext uri="{BB962C8B-B14F-4D97-AF65-F5344CB8AC3E}">
        <p14:creationId xmlns="" xmlns:p14="http://schemas.microsoft.com/office/powerpoint/2010/main" val="376234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/>
              <a:t>Taux de succès </a:t>
            </a:r>
            <a:endParaRPr lang="fr-FR" sz="4400" b="1" dirty="0"/>
          </a:p>
        </p:txBody>
      </p:sp>
      <p:pic>
        <p:nvPicPr>
          <p:cNvPr id="1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graphicFrame>
        <p:nvGraphicFramePr>
          <p:cNvPr id="9" name="Tableau 8"/>
          <p:cNvGraphicFramePr>
            <a:graphicFrameLocks noGrp="1"/>
          </p:cNvGraphicFramePr>
          <p:nvPr/>
        </p:nvGraphicFramePr>
        <p:xfrm>
          <a:off x="142844" y="1643050"/>
          <a:ext cx="3714780" cy="1857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695"/>
                <a:gridCol w="928695"/>
                <a:gridCol w="928695"/>
                <a:gridCol w="928695"/>
              </a:tblGrid>
              <a:tr h="619129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Villes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S2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S3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S4</a:t>
                      </a:r>
                      <a:endParaRPr lang="fr-FR" dirty="0"/>
                    </a:p>
                  </a:txBody>
                  <a:tcPr anchor="ctr"/>
                </a:tc>
              </a:tr>
              <a:tr h="619129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Dla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 smtClean="0"/>
                        <a:t>81,53% 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 smtClean="0"/>
                        <a:t>91,13% 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 smtClean="0"/>
                        <a:t>64,36%</a:t>
                      </a:r>
                      <a:endParaRPr lang="fr-FR" dirty="0"/>
                    </a:p>
                  </a:txBody>
                  <a:tcPr anchor="ctr"/>
                </a:tc>
              </a:tr>
              <a:tr h="619129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Ydé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 smtClean="0"/>
                        <a:t>83,84% 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dirty="0" smtClean="0"/>
                        <a:t>87,97% </a:t>
                      </a:r>
                      <a:endParaRPr lang="fr-FR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b="1" dirty="0" smtClean="0"/>
                        <a:t>70,85%</a:t>
                      </a:r>
                      <a:endParaRPr lang="fr-FR" dirty="0" smtClean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3071802" y="1071546"/>
            <a:ext cx="300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Tableau Récapitulatif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3071802" y="4500570"/>
            <a:ext cx="3714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fr-FR" sz="1400" dirty="0" smtClean="0"/>
              <a:t>Décroissance du taux de succès dans chacune des villes, bien que le produit et la promo soient appréciés</a:t>
            </a:r>
          </a:p>
          <a:p>
            <a:pPr algn="just">
              <a:buFont typeface="Arial" pitchFamily="34" charset="0"/>
              <a:buChar char="•"/>
            </a:pPr>
            <a:r>
              <a:rPr lang="fr-FR" sz="1400" dirty="0" smtClean="0"/>
              <a:t>Faible pouvoir d’achat à la Semaine 4</a:t>
            </a:r>
          </a:p>
          <a:p>
            <a:pPr algn="just"/>
            <a:endParaRPr lang="fr-FR" sz="1400" dirty="0"/>
          </a:p>
        </p:txBody>
      </p:sp>
      <p:graphicFrame>
        <p:nvGraphicFramePr>
          <p:cNvPr id="10" name="Graphique 9"/>
          <p:cNvGraphicFramePr/>
          <p:nvPr/>
        </p:nvGraphicFramePr>
        <p:xfrm>
          <a:off x="4286248" y="1357298"/>
          <a:ext cx="4714908" cy="3071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="" xmlns:p14="http://schemas.microsoft.com/office/powerpoint/2010/main" val="376234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75856" y="2563693"/>
            <a:ext cx="4885798" cy="1368152"/>
          </a:xfrm>
        </p:spPr>
        <p:txBody>
          <a:bodyPr>
            <a:normAutofit fontScale="90000"/>
          </a:bodyPr>
          <a:lstStyle/>
          <a:p>
            <a:pPr algn="ctr"/>
            <a:r>
              <a:rPr lang="fr-FR" i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Rewards</a:t>
            </a:r>
            <a:r>
              <a:rPr lang="fr-FR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items management</a:t>
            </a:r>
            <a:endParaRPr lang="fr-FR" i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9" name="Image 78" descr="http_2F2Fmumandnurse.fr2Fwp-content2Fuploads2F20162F012Fvache-qui-rit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772816"/>
            <a:ext cx="1800200" cy="2949907"/>
          </a:xfrm>
          <a:prstGeom prst="rect">
            <a:avLst/>
          </a:prstGeom>
        </p:spPr>
      </p:pic>
      <p:pic>
        <p:nvPicPr>
          <p:cNvPr id="4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7294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417857204"/>
              </p:ext>
            </p:extLst>
          </p:nvPr>
        </p:nvGraphicFramePr>
        <p:xfrm>
          <a:off x="500034" y="1285860"/>
          <a:ext cx="8143932" cy="4425374"/>
        </p:xfrm>
        <a:graphic>
          <a:graphicData uri="http://schemas.openxmlformats.org/drawingml/2006/table">
            <a:tbl>
              <a:tblPr/>
              <a:tblGrid>
                <a:gridCol w="633707"/>
                <a:gridCol w="2589766"/>
                <a:gridCol w="1029198"/>
                <a:gridCol w="1029198"/>
                <a:gridCol w="1029198"/>
                <a:gridCol w="1028252"/>
                <a:gridCol w="804613"/>
              </a:tblGrid>
              <a:tr h="275630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fr-FR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LOTS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</a:tr>
              <a:tr h="557168">
                <a:tc>
                  <a:txBody>
                    <a:bodyPr/>
                    <a:lstStyle/>
                    <a:p>
                      <a:pPr algn="ctr" fontAlgn="b"/>
                      <a:endParaRPr lang="fr-FR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PDV'S</a:t>
                      </a: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Sacs</a:t>
                      </a:r>
                      <a:r>
                        <a:rPr lang="fr-FR" sz="1200" b="1" i="0" u="none" strike="noStrike" baseline="0" dirty="0" smtClean="0">
                          <a:solidFill>
                            <a:schemeClr val="tx1"/>
                          </a:solidFill>
                          <a:latin typeface="Calibri"/>
                        </a:rPr>
                        <a:t> à dos</a:t>
                      </a:r>
                      <a:endParaRPr lang="fr-FR" sz="12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Boîtes</a:t>
                      </a:r>
                      <a:r>
                        <a:rPr lang="fr-FR" sz="1200" b="1" i="0" u="none" strike="noStrike" baseline="0" dirty="0" smtClean="0">
                          <a:solidFill>
                            <a:schemeClr val="tx1"/>
                          </a:solidFill>
                          <a:latin typeface="Calibri"/>
                        </a:rPr>
                        <a:t> académiques</a:t>
                      </a:r>
                      <a:endParaRPr lang="fr-FR" sz="12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Cahiers</a:t>
                      </a:r>
                      <a:endParaRPr lang="fr-FR" sz="12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Stylos</a:t>
                      </a:r>
                      <a:endParaRPr lang="fr-FR" sz="12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 dirty="0" smtClean="0">
                          <a:solidFill>
                            <a:srgbClr val="FF0000"/>
                          </a:solidFill>
                          <a:latin typeface="Calibri"/>
                        </a:rPr>
                        <a:t>TOTAL</a:t>
                      </a:r>
                      <a:endParaRPr lang="fr-FR" sz="120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MAHIMA AKWA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LUCIA CICAM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3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CASINO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4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SPAR </a:t>
                      </a: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BONABERI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5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SUPER U BSSADI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6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LUCIA </a:t>
                      </a: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BONABERI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7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MAHIMA BONAMOUSSADI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8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SUPER U BALI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9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SAKER BEEDI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10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CARREFOUR BSSADI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11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LUCIA BSSADI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12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SPAR </a:t>
                      </a: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ATRIUM BONANJO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13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SAKER NDOKOTI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14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SAKER SALLE DES FETES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15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SAKER BALI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16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SAKER CATHEDRALE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28">
                <a:tc gridSpan="2">
                  <a:txBody>
                    <a:bodyPr/>
                    <a:lstStyle/>
                    <a:p>
                      <a:pPr algn="ctr"/>
                      <a:r>
                        <a:rPr lang="fr-FR" sz="1200" b="1" dirty="0" smtClean="0"/>
                        <a:t>TOTAL</a:t>
                      </a:r>
                      <a:endParaRPr lang="fr-FR" sz="1200" b="1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Gestion des lots (</a:t>
            </a:r>
            <a:r>
              <a:rPr lang="fr-FR" sz="44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Douala</a:t>
            </a:r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fr-FR" sz="4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Gestion des lots (</a:t>
            </a:r>
            <a:r>
              <a:rPr lang="fr-FR" sz="4400" b="1" dirty="0" smtClean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Yaoundé</a:t>
            </a:r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fr-FR" sz="4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179215096"/>
              </p:ext>
            </p:extLst>
          </p:nvPr>
        </p:nvGraphicFramePr>
        <p:xfrm>
          <a:off x="827584" y="980728"/>
          <a:ext cx="7128786" cy="4631068"/>
        </p:xfrm>
        <a:graphic>
          <a:graphicData uri="http://schemas.openxmlformats.org/drawingml/2006/table">
            <a:tbl>
              <a:tblPr/>
              <a:tblGrid>
                <a:gridCol w="432048"/>
                <a:gridCol w="1604748"/>
                <a:gridCol w="1018398"/>
                <a:gridCol w="1018398"/>
                <a:gridCol w="1018398"/>
                <a:gridCol w="1018398"/>
                <a:gridCol w="1018398"/>
              </a:tblGrid>
              <a:tr h="141540">
                <a:tc gridSpan="7"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LOTS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</a:tr>
              <a:tr h="342962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Nº</a:t>
                      </a:r>
                    </a:p>
                  </a:txBody>
                  <a:tcPr marL="5231" marR="5231" marT="5231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PDV's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SACS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BOITES ACADEMIQUES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CAHIERS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STYLOS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41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MAHIMA CENTRE 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41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CASINO  BASTO 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1768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DOVV MENDONG 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LUCIA NGOUSSO 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213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LUCIA MOKOLO 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921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LUCIA MVAN 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41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CASINO CENTRE 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41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DOVV BASTOS 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41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MAHIMA CORON 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2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LUCIA NKOABANG 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MAHIMA ELIG ESSONO 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8641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DOVV ESSOS 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LUCIA KONDEGUI 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962"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LUCIA ESSOS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646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fr-F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524</a:t>
                      </a:r>
                    </a:p>
                  </a:txBody>
                  <a:tcPr marL="5231" marR="5231" marT="5231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27918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Synthèse de Gestion des lots DLA/YDE</a:t>
            </a:r>
            <a:endParaRPr lang="fr-FR" sz="4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89525659"/>
              </p:ext>
            </p:extLst>
          </p:nvPr>
        </p:nvGraphicFramePr>
        <p:xfrm>
          <a:off x="3601677" y="1623253"/>
          <a:ext cx="5113727" cy="2877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745"/>
                <a:gridCol w="1022745"/>
                <a:gridCol w="1337192"/>
                <a:gridCol w="906075"/>
                <a:gridCol w="824970"/>
              </a:tblGrid>
              <a:tr h="985027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Villes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Sac à dos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Boites académiques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Cahiers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Stylos</a:t>
                      </a:r>
                      <a:endParaRPr lang="fr-FR" sz="1600" dirty="0"/>
                    </a:p>
                  </a:txBody>
                  <a:tcPr/>
                </a:tc>
              </a:tr>
              <a:tr h="630763">
                <a:tc>
                  <a:txBody>
                    <a:bodyPr/>
                    <a:lstStyle/>
                    <a:p>
                      <a:r>
                        <a:rPr lang="fr-FR" dirty="0" smtClean="0"/>
                        <a:t>Douala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104</a:t>
                      </a:r>
                    </a:p>
                  </a:txBody>
                  <a:tcPr marL="9525" marR="9525" marT="9525" marB="0" anchor="ctr"/>
                </a:tc>
              </a:tr>
              <a:tr h="630763">
                <a:tc>
                  <a:txBody>
                    <a:bodyPr/>
                    <a:lstStyle/>
                    <a:p>
                      <a:r>
                        <a:rPr lang="fr-FR" dirty="0" smtClean="0"/>
                        <a:t>Yaoundé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5231" marR="5231" marT="5231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5231" marR="5231" marT="5231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</a:p>
                  </a:txBody>
                  <a:tcPr marL="5231" marR="5231" marT="5231" marB="0" anchor="ctr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5231" marR="5231" marT="5231" marB="0" anchor="ctr"/>
                </a:tc>
              </a:tr>
              <a:tr h="630763">
                <a:tc>
                  <a:txBody>
                    <a:bodyPr/>
                    <a:lstStyle/>
                    <a:p>
                      <a:r>
                        <a:rPr lang="fr-FR" dirty="0" smtClean="0"/>
                        <a:t>Total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235</a:t>
                      </a: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20" y="2571744"/>
            <a:ext cx="3128497" cy="12485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3913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Synthèse de Gestion des lots CMR</a:t>
            </a:r>
            <a:endParaRPr lang="fr-FR" sz="4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8" y="4143380"/>
            <a:ext cx="3128497" cy="1248502"/>
          </a:xfrm>
          <a:prstGeom prst="rect">
            <a:avLst/>
          </a:prstGeom>
        </p:spPr>
      </p:pic>
      <p:graphicFrame>
        <p:nvGraphicFramePr>
          <p:cNvPr id="9" name="Tableau 8"/>
          <p:cNvGraphicFramePr>
            <a:graphicFrameLocks noGrp="1"/>
          </p:cNvGraphicFramePr>
          <p:nvPr/>
        </p:nvGraphicFramePr>
        <p:xfrm>
          <a:off x="142844" y="928671"/>
          <a:ext cx="8858309" cy="3057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077"/>
                <a:gridCol w="521077"/>
                <a:gridCol w="521077"/>
                <a:gridCol w="521077"/>
                <a:gridCol w="521077"/>
                <a:gridCol w="521077"/>
                <a:gridCol w="521077"/>
                <a:gridCol w="521077"/>
                <a:gridCol w="521077"/>
                <a:gridCol w="521077"/>
                <a:gridCol w="521077"/>
                <a:gridCol w="521077"/>
                <a:gridCol w="521077"/>
                <a:gridCol w="521077"/>
                <a:gridCol w="521077"/>
                <a:gridCol w="521077"/>
                <a:gridCol w="521077"/>
              </a:tblGrid>
              <a:tr h="365733">
                <a:tc gridSpan="5"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tx1"/>
                          </a:solidFill>
                        </a:rPr>
                        <a:t>S1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tx1"/>
                          </a:solidFill>
                        </a:rPr>
                        <a:t>S2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tx1"/>
                          </a:solidFill>
                        </a:rPr>
                        <a:t>S3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fr-FR" sz="1400" dirty="0" smtClean="0">
                          <a:solidFill>
                            <a:schemeClr val="tx1"/>
                          </a:solidFill>
                        </a:rPr>
                        <a:t>S4</a:t>
                      </a:r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fr-FR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912870"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Villes</a:t>
                      </a:r>
                      <a:endParaRPr lang="fr-FR" sz="1050" b="1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Sac à dos</a:t>
                      </a:r>
                      <a:endParaRPr lang="fr-FR" sz="1050" b="1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Boites académiques</a:t>
                      </a:r>
                      <a:endParaRPr lang="fr-FR" sz="1050" b="1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Cahiers</a:t>
                      </a:r>
                      <a:endParaRPr lang="fr-FR" sz="1050" b="1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Stylos</a:t>
                      </a:r>
                      <a:endParaRPr lang="fr-FR" sz="1050" b="1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Sac à dos</a:t>
                      </a:r>
                      <a:endParaRPr lang="fr-FR" sz="1050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Boites académiques</a:t>
                      </a:r>
                      <a:endParaRPr lang="fr-FR" sz="1050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Cahiers</a:t>
                      </a:r>
                      <a:endParaRPr lang="fr-FR" sz="1050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Stylos</a:t>
                      </a:r>
                      <a:endParaRPr lang="fr-FR" sz="1050" b="1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Sac à dos</a:t>
                      </a:r>
                      <a:endParaRPr lang="fr-FR" sz="1050" b="1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Boites académiques</a:t>
                      </a:r>
                      <a:endParaRPr lang="fr-FR" sz="1050" b="1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Cahiers</a:t>
                      </a:r>
                      <a:endParaRPr lang="fr-FR" sz="1050" b="1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Stylos</a:t>
                      </a:r>
                      <a:endParaRPr lang="fr-FR" sz="1050" b="1" dirty="0"/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Sac à dos</a:t>
                      </a:r>
                      <a:endParaRPr lang="fr-FR" sz="1050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Boites académiques</a:t>
                      </a:r>
                      <a:endParaRPr lang="fr-FR" sz="1050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Cahiers</a:t>
                      </a:r>
                      <a:endParaRPr lang="fr-FR" sz="1050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50" b="1" dirty="0" smtClean="0"/>
                        <a:t>Stylos</a:t>
                      </a:r>
                      <a:endParaRPr lang="fr-FR" sz="1050" b="1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</a:tr>
              <a:tr h="585177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Douala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108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169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277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305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81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162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314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377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77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129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297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336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104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  <a:tr h="608579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Yaoundé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99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130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207</a:t>
                      </a: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46</a:t>
                      </a:r>
                      <a:r>
                        <a:rPr lang="fr-FR" sz="1100" b="0" i="0" u="none" strike="noStrike" baseline="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 (lots confondus)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78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156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225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137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5231" marR="5231" marT="5231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5231" marR="5231" marT="5231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245</a:t>
                      </a:r>
                    </a:p>
                  </a:txBody>
                  <a:tcPr marL="5231" marR="5231" marT="5231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</a:t>
                      </a:r>
                    </a:p>
                  </a:txBody>
                  <a:tcPr marL="5231" marR="5231" marT="5231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5231" marR="5231" marT="523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5231" marR="5231" marT="523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243</a:t>
                      </a:r>
                    </a:p>
                  </a:txBody>
                  <a:tcPr marL="5231" marR="5231" marT="5231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131</a:t>
                      </a:r>
                    </a:p>
                  </a:txBody>
                  <a:tcPr marL="5231" marR="5231" marT="5231" marB="0" anchor="ctr">
                    <a:solidFill>
                      <a:srgbClr val="FFFF00"/>
                    </a:solidFill>
                  </a:tcPr>
                </a:tc>
              </a:tr>
              <a:tr h="585177"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 smtClean="0"/>
                        <a:t>Total</a:t>
                      </a:r>
                      <a:endParaRPr lang="fr-FR" sz="1100" b="1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207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299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484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305</a:t>
                      </a:r>
                    </a:p>
                  </a:txBody>
                  <a:tcPr marL="0" marR="0" marT="0" marB="0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159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318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539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 smtClean="0"/>
                        <a:t>514</a:t>
                      </a:r>
                      <a:endParaRPr lang="fr-FR" sz="11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191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260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542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431</a:t>
                      </a:r>
                    </a:p>
                  </a:txBody>
                  <a:tcPr marL="0" marR="0" marT="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87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127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328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235</a:t>
                      </a:r>
                    </a:p>
                  </a:txBody>
                  <a:tcPr marL="9525" marR="9525" marT="9525" marB="0" anchor="ctr"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au 12"/>
          <p:cNvGraphicFramePr>
            <a:graphicFrameLocks noGrp="1"/>
          </p:cNvGraphicFramePr>
          <p:nvPr/>
        </p:nvGraphicFramePr>
        <p:xfrm>
          <a:off x="3714744" y="4143380"/>
          <a:ext cx="5286414" cy="134013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881069"/>
                <a:gridCol w="881069"/>
                <a:gridCol w="881069"/>
                <a:gridCol w="881069"/>
                <a:gridCol w="881069"/>
                <a:gridCol w="881069"/>
              </a:tblGrid>
              <a:tr h="761406">
                <a:tc rowSpan="2">
                  <a:txBody>
                    <a:bodyPr/>
                    <a:lstStyle/>
                    <a:p>
                      <a:pPr algn="ctr"/>
                      <a:r>
                        <a:rPr lang="fr-FR" sz="1400" dirty="0" smtClean="0"/>
                        <a:t>Total Global</a:t>
                      </a:r>
                      <a:endParaRPr lang="fr-F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smtClean="0"/>
                        <a:t>Sac à dos</a:t>
                      </a:r>
                      <a:endParaRPr lang="fr-F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smtClean="0"/>
                        <a:t>Boites académiques</a:t>
                      </a:r>
                      <a:endParaRPr lang="fr-F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smtClean="0"/>
                        <a:t>Cahiers</a:t>
                      </a:r>
                      <a:endParaRPr lang="fr-F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smtClean="0"/>
                        <a:t>Stylos</a:t>
                      </a:r>
                      <a:endParaRPr lang="fr-F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 smtClean="0"/>
                        <a:t>Lots confondus 1</a:t>
                      </a:r>
                      <a:r>
                        <a:rPr lang="fr-FR" sz="1400" b="1" baseline="30000" dirty="0" smtClean="0"/>
                        <a:t>ère</a:t>
                      </a:r>
                      <a:r>
                        <a:rPr lang="fr-FR" sz="1400" b="1" baseline="0" dirty="0" smtClean="0"/>
                        <a:t> semaine</a:t>
                      </a:r>
                      <a:endParaRPr lang="fr-FR" sz="1400" b="1" dirty="0"/>
                    </a:p>
                  </a:txBody>
                  <a:tcPr anchor="ctr"/>
                </a:tc>
              </a:tr>
              <a:tr h="395252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1485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46</a:t>
                      </a:r>
                      <a:endParaRPr lang="fr-FR" sz="18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213913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Synthèse de Gestion des lots CMR</a:t>
            </a:r>
            <a:endParaRPr lang="fr-FR" sz="4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89525659"/>
              </p:ext>
            </p:extLst>
          </p:nvPr>
        </p:nvGraphicFramePr>
        <p:xfrm>
          <a:off x="714348" y="1142984"/>
          <a:ext cx="7786723" cy="34162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007"/>
                <a:gridCol w="1341007"/>
                <a:gridCol w="1753305"/>
                <a:gridCol w="1188030"/>
                <a:gridCol w="1081687"/>
                <a:gridCol w="1081687"/>
              </a:tblGrid>
              <a:tr h="706695"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Villes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Sac à dos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Boites académiques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Cahiers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Stylos</a:t>
                      </a:r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600" dirty="0" smtClean="0"/>
                        <a:t>Lots confondus 1</a:t>
                      </a:r>
                      <a:r>
                        <a:rPr lang="fr-FR" sz="1600" baseline="30000" dirty="0" smtClean="0"/>
                        <a:t>ère</a:t>
                      </a:r>
                      <a:r>
                        <a:rPr lang="fr-FR" sz="1600" baseline="0" dirty="0" smtClean="0"/>
                        <a:t> semaine</a:t>
                      </a:r>
                      <a:endParaRPr lang="fr-FR" sz="1600" dirty="0"/>
                    </a:p>
                  </a:txBody>
                  <a:tcPr/>
                </a:tc>
              </a:tr>
              <a:tr h="781085">
                <a:tc>
                  <a:txBody>
                    <a:bodyPr/>
                    <a:lstStyle/>
                    <a:p>
                      <a:r>
                        <a:rPr lang="fr-FR" dirty="0" smtClean="0"/>
                        <a:t>Lots</a:t>
                      </a:r>
                      <a:r>
                        <a:rPr lang="fr-FR" baseline="0" dirty="0" smtClean="0"/>
                        <a:t> initiaux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1000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1500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3000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4000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fr-FR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46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/>
                </a:tc>
              </a:tr>
              <a:tr h="1115836">
                <a:tc>
                  <a:txBody>
                    <a:bodyPr/>
                    <a:lstStyle/>
                    <a:p>
                      <a:r>
                        <a:rPr lang="fr-FR" dirty="0" smtClean="0"/>
                        <a:t>Lots distribués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644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1485</a:t>
                      </a: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fr-FR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</a:tr>
              <a:tr h="452533">
                <a:tc>
                  <a:txBody>
                    <a:bodyPr/>
                    <a:lstStyle/>
                    <a:p>
                      <a:r>
                        <a:rPr lang="fr-FR" dirty="0" smtClean="0"/>
                        <a:t>Lots restant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356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496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1107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2515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FR" sz="18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-46</a:t>
                      </a:r>
                      <a:endParaRPr lang="fr-FR" sz="18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/>
                </a:tc>
              </a:tr>
            </a:tbl>
          </a:graphicData>
        </a:graphic>
      </p:graphicFrame>
      <p:pic>
        <p:nvPicPr>
          <p:cNvPr id="4" name="Imag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050" y="5072074"/>
            <a:ext cx="3128497" cy="12485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3913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57554" y="2571744"/>
            <a:ext cx="5368110" cy="1579687"/>
          </a:xfrm>
        </p:spPr>
        <p:txBody>
          <a:bodyPr>
            <a:normAutofit fontScale="90000"/>
          </a:bodyPr>
          <a:lstStyle/>
          <a:p>
            <a:pPr lvl="0"/>
            <a:r>
              <a:rPr lang="fr-FR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Feedback Consommateur et veille concurrentielle</a:t>
            </a:r>
            <a:endParaRPr lang="fr-FR" i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9" name="Image 78" descr="http_2F2Fmumandnurse.fr2Fwp-content2Fuploads2F20162F012Fvache-qui-rit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772816"/>
            <a:ext cx="1800200" cy="2949907"/>
          </a:xfrm>
          <a:prstGeom prst="rect">
            <a:avLst/>
          </a:prstGeom>
        </p:spPr>
      </p:pic>
      <p:pic>
        <p:nvPicPr>
          <p:cNvPr id="4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8282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AutoShape 2"/>
          <p:cNvSpPr>
            <a:spLocks noChangeArrowheads="1"/>
          </p:cNvSpPr>
          <p:nvPr/>
        </p:nvSpPr>
        <p:spPr bwMode="gray">
          <a:xfrm>
            <a:off x="2267744" y="5378451"/>
            <a:ext cx="4984750" cy="914400"/>
          </a:xfrm>
          <a:prstGeom prst="roundRect">
            <a:avLst>
              <a:gd name="adj" fmla="val 15278"/>
            </a:avLst>
          </a:prstGeom>
          <a:solidFill>
            <a:srgbClr val="FFFFFF"/>
          </a:solidFill>
          <a:ln w="9525">
            <a:solidFill>
              <a:srgbClr val="333333"/>
            </a:solidFill>
            <a:prstDash val="dash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94" name="AutoShape 4"/>
          <p:cNvSpPr>
            <a:spLocks noChangeArrowheads="1"/>
          </p:cNvSpPr>
          <p:nvPr/>
        </p:nvSpPr>
        <p:spPr bwMode="invGray">
          <a:xfrm>
            <a:off x="915988" y="1757363"/>
            <a:ext cx="3343275" cy="1376362"/>
          </a:xfrm>
          <a:prstGeom prst="roundRect">
            <a:avLst>
              <a:gd name="adj" fmla="val 530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  <a:scene3d>
            <a:camera prst="legacyPerspectiveBottom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  <a:contourClr>
              <a:schemeClr val="accent2"/>
            </a:contourClr>
          </a:sp3d>
          <a:extLst>
            <a:ext uri="{91240B29-F687-4F45-9708-019B960494DF}">
              <a14:hiddenLine xmlns=""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fr-FR"/>
          </a:p>
        </p:txBody>
      </p:sp>
      <p:sp>
        <p:nvSpPr>
          <p:cNvPr id="95" name="Rectangle 5"/>
          <p:cNvSpPr>
            <a:spLocks noChangeArrowheads="1"/>
          </p:cNvSpPr>
          <p:nvPr/>
        </p:nvSpPr>
        <p:spPr bwMode="gray">
          <a:xfrm>
            <a:off x="2859088" y="1865313"/>
            <a:ext cx="13319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anose="05000000000000000000" pitchFamily="2" charset="2"/>
              <a:buNone/>
            </a:pPr>
            <a:r>
              <a:rPr lang="en-US" sz="2000" b="1" dirty="0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Principe</a:t>
            </a:r>
            <a:endParaRPr lang="en-US" sz="2000" b="1" dirty="0">
              <a:solidFill>
                <a:srgbClr val="F8F8F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6" name="AutoShape 6"/>
          <p:cNvSpPr>
            <a:spLocks noChangeArrowheads="1"/>
          </p:cNvSpPr>
          <p:nvPr/>
        </p:nvSpPr>
        <p:spPr bwMode="gray">
          <a:xfrm>
            <a:off x="4610100" y="1752600"/>
            <a:ext cx="3467100" cy="1376363"/>
          </a:xfrm>
          <a:prstGeom prst="roundRect">
            <a:avLst>
              <a:gd name="adj" fmla="val 5421"/>
            </a:avLst>
          </a:prstGeom>
          <a:solidFill>
            <a:srgbClr val="FFFF00"/>
          </a:solidFill>
          <a:ln>
            <a:noFill/>
          </a:ln>
          <a:effectLst/>
          <a:scene3d>
            <a:camera prst="legacyPerspectiveBottomLef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folHlink"/>
            </a:extrusionClr>
            <a:contourClr>
              <a:schemeClr val="folHlink"/>
            </a:contourClr>
          </a:sp3d>
          <a:extLst>
            <a:ext uri="{91240B29-F687-4F45-9708-019B960494DF}">
              <a14:hiddenLine xmlns=""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fr-FR"/>
          </a:p>
        </p:txBody>
      </p:sp>
      <p:sp>
        <p:nvSpPr>
          <p:cNvPr id="97" name="Rectangle 7"/>
          <p:cNvSpPr>
            <a:spLocks noChangeArrowheads="1"/>
          </p:cNvSpPr>
          <p:nvPr/>
        </p:nvSpPr>
        <p:spPr bwMode="gray">
          <a:xfrm>
            <a:off x="4614275" y="1896046"/>
            <a:ext cx="15160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anose="05000000000000000000" pitchFamily="2" charset="2"/>
              <a:buNone/>
            </a:pPr>
            <a:r>
              <a:rPr lang="en-US" b="1" dirty="0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Mécanisme</a:t>
            </a:r>
            <a:endParaRPr lang="en-US" b="1" dirty="0">
              <a:solidFill>
                <a:srgbClr val="F8F8F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8" name="AutoShape 8"/>
          <p:cNvSpPr>
            <a:spLocks noChangeArrowheads="1"/>
          </p:cNvSpPr>
          <p:nvPr/>
        </p:nvSpPr>
        <p:spPr bwMode="invGray">
          <a:xfrm>
            <a:off x="914400" y="3529013"/>
            <a:ext cx="3344863" cy="1374775"/>
          </a:xfrm>
          <a:prstGeom prst="roundRect">
            <a:avLst>
              <a:gd name="adj" fmla="val 6583"/>
            </a:avLst>
          </a:prstGeom>
          <a:solidFill>
            <a:srgbClr val="92D050"/>
          </a:solidFill>
          <a:ln>
            <a:noFill/>
          </a:ln>
          <a:effectLst/>
          <a:scene3d>
            <a:camera prst="legacyPerspectiv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91240B29-F687-4F45-9708-019B960494DF}">
              <a14:hiddenLine xmlns=""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fr-FR"/>
          </a:p>
        </p:txBody>
      </p:sp>
      <p:sp>
        <p:nvSpPr>
          <p:cNvPr id="99" name="Rectangle 9"/>
          <p:cNvSpPr>
            <a:spLocks noChangeArrowheads="1"/>
          </p:cNvSpPr>
          <p:nvPr/>
        </p:nvSpPr>
        <p:spPr bwMode="gray">
          <a:xfrm>
            <a:off x="2859088" y="4475163"/>
            <a:ext cx="1416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anose="05000000000000000000" pitchFamily="2" charset="2"/>
              <a:buNone/>
            </a:pPr>
            <a:r>
              <a:rPr lang="en-US" sz="2000" b="1" dirty="0" err="1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Cible</a:t>
            </a:r>
            <a:endParaRPr lang="en-US" sz="2000" b="1" dirty="0">
              <a:solidFill>
                <a:srgbClr val="F8F8F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0" name="AutoShape 10"/>
          <p:cNvSpPr>
            <a:spLocks noChangeArrowheads="1"/>
          </p:cNvSpPr>
          <p:nvPr/>
        </p:nvSpPr>
        <p:spPr bwMode="invGray">
          <a:xfrm>
            <a:off x="4614863" y="3530600"/>
            <a:ext cx="3470275" cy="1366838"/>
          </a:xfrm>
          <a:prstGeom prst="roundRect">
            <a:avLst>
              <a:gd name="adj" fmla="val 6620"/>
            </a:avLst>
          </a:prstGeom>
          <a:solidFill>
            <a:srgbClr val="0070C0"/>
          </a:solidFill>
          <a:ln>
            <a:noFill/>
          </a:ln>
          <a:effectLst/>
          <a:scene3d>
            <a:camera prst="legacyPerspectiveTopLef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  <a:extLst>
            <a:ext uri="{91240B29-F687-4F45-9708-019B960494DF}">
              <a14:hiddenLine xmlns=""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fr-FR"/>
          </a:p>
        </p:txBody>
      </p:sp>
      <p:sp>
        <p:nvSpPr>
          <p:cNvPr id="101" name="Rectangle 11"/>
          <p:cNvSpPr>
            <a:spLocks noChangeArrowheads="1"/>
          </p:cNvSpPr>
          <p:nvPr/>
        </p:nvSpPr>
        <p:spPr bwMode="gray">
          <a:xfrm>
            <a:off x="4621213" y="4497388"/>
            <a:ext cx="1254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anose="05000000000000000000" pitchFamily="2" charset="2"/>
              <a:buNone/>
            </a:pPr>
            <a:r>
              <a:rPr lang="en-US" sz="2000" b="1" dirty="0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Les lots</a:t>
            </a:r>
            <a:endParaRPr lang="en-US" sz="2000" b="1" dirty="0">
              <a:solidFill>
                <a:srgbClr val="F8F8F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" name="Text Box 12"/>
          <p:cNvSpPr txBox="1">
            <a:spLocks noChangeArrowheads="1"/>
          </p:cNvSpPr>
          <p:nvPr/>
        </p:nvSpPr>
        <p:spPr bwMode="gray">
          <a:xfrm>
            <a:off x="958850" y="3844924"/>
            <a:ext cx="2032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sz="1400" dirty="0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Clients des PDV de la shortlist</a:t>
            </a:r>
            <a:endParaRPr lang="en-US" sz="1400" dirty="0">
              <a:solidFill>
                <a:srgbClr val="F8F8F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" name="Text Box 13"/>
          <p:cNvSpPr txBox="1">
            <a:spLocks noChangeArrowheads="1"/>
          </p:cNvSpPr>
          <p:nvPr/>
        </p:nvSpPr>
        <p:spPr bwMode="gray">
          <a:xfrm>
            <a:off x="958850" y="2178990"/>
            <a:ext cx="194786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0"/>
            <a:r>
              <a:rPr lang="fr-FR" sz="1400" dirty="0">
                <a:latin typeface="Times New Roman" pitchFamily="18" charset="0"/>
                <a:cs typeface="Times New Roman" pitchFamily="18" charset="0"/>
              </a:rPr>
              <a:t>Achat + </a:t>
            </a:r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carte à gratter</a:t>
            </a:r>
            <a:endParaRPr lang="fr-FR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" name="Text Box 14"/>
          <p:cNvSpPr txBox="1">
            <a:spLocks noChangeArrowheads="1"/>
          </p:cNvSpPr>
          <p:nvPr/>
        </p:nvSpPr>
        <p:spPr bwMode="gray">
          <a:xfrm>
            <a:off x="5643571" y="2143116"/>
            <a:ext cx="240108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algn="just" eaLnBrk="0" hangingPunct="0"/>
            <a:r>
              <a:rPr lang="fr-FR" sz="1400" dirty="0" smtClean="0">
                <a:latin typeface="Times New Roman" pitchFamily="18" charset="0"/>
                <a:cs typeface="Times New Roman" pitchFamily="18" charset="0"/>
              </a:rPr>
              <a:t>Achat de 02 boites 8P ou 01 boite 24P = carte à gratter = 0 ou 1 lot</a:t>
            </a:r>
            <a:endParaRPr lang="fr-FR" sz="1400" dirty="0">
              <a:latin typeface="Times New Roman" pitchFamily="18" charset="0"/>
              <a:cs typeface="Times New Roman" pitchFamily="18" charset="0"/>
            </a:endParaRPr>
          </a:p>
          <a:p>
            <a:pPr algn="just" eaLnBrk="0" hangingPunct="0"/>
            <a:r>
              <a:rPr lang="en-US" sz="1400" dirty="0" smtClean="0">
                <a:solidFill>
                  <a:srgbClr val="F8F8F8"/>
                </a:solidFill>
              </a:rPr>
              <a:t>.</a:t>
            </a:r>
            <a:endParaRPr lang="en-US" sz="1400" dirty="0">
              <a:solidFill>
                <a:srgbClr val="F8F8F8"/>
              </a:solidFill>
            </a:endParaRPr>
          </a:p>
        </p:txBody>
      </p:sp>
      <p:sp>
        <p:nvSpPr>
          <p:cNvPr id="105" name="Text Box 15"/>
          <p:cNvSpPr txBox="1">
            <a:spLocks noChangeArrowheads="1"/>
          </p:cNvSpPr>
          <p:nvPr/>
        </p:nvSpPr>
        <p:spPr bwMode="gray">
          <a:xfrm>
            <a:off x="5948758" y="3617855"/>
            <a:ext cx="2079626" cy="1212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buFontTx/>
              <a:buChar char="-"/>
            </a:pPr>
            <a:r>
              <a:rPr lang="en-US" sz="1400" dirty="0">
                <a:solidFill>
                  <a:srgbClr val="F8F8F8"/>
                </a:solidFill>
              </a:rPr>
              <a:t> </a:t>
            </a:r>
            <a:r>
              <a:rPr lang="en-US" sz="1400" dirty="0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Stylos</a:t>
            </a:r>
          </a:p>
          <a:p>
            <a:pPr eaLnBrk="0" hangingPunct="0">
              <a:lnSpc>
                <a:spcPct val="130000"/>
              </a:lnSpc>
              <a:buFontTx/>
              <a:buChar char="-"/>
            </a:pPr>
            <a:r>
              <a:rPr lang="en-US" sz="1400" dirty="0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Cahiers</a:t>
            </a:r>
          </a:p>
          <a:p>
            <a:pPr eaLnBrk="0" hangingPunct="0">
              <a:lnSpc>
                <a:spcPct val="130000"/>
              </a:lnSpc>
              <a:buFontTx/>
              <a:buChar char="-"/>
            </a:pPr>
            <a:r>
              <a:rPr lang="en-US" sz="1400" dirty="0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Trousse académique</a:t>
            </a:r>
          </a:p>
          <a:p>
            <a:pPr eaLnBrk="0" hangingPunct="0">
              <a:lnSpc>
                <a:spcPct val="130000"/>
              </a:lnSpc>
              <a:buFontTx/>
              <a:buChar char="-"/>
            </a:pPr>
            <a:r>
              <a:rPr lang="en-US" sz="1400" dirty="0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Sac à dos</a:t>
            </a:r>
            <a:endParaRPr lang="en-US" sz="1400" dirty="0">
              <a:solidFill>
                <a:srgbClr val="F8F8F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4860925" y="3676650"/>
            <a:ext cx="742950" cy="744538"/>
            <a:chOff x="2430" y="1692"/>
            <a:chExt cx="339" cy="339"/>
          </a:xfrm>
        </p:grpSpPr>
        <p:sp>
          <p:nvSpPr>
            <p:cNvPr id="107" name="Freeform 17"/>
            <p:cNvSpPr>
              <a:spLocks noEditPoints="1"/>
            </p:cNvSpPr>
            <p:nvPr/>
          </p:nvSpPr>
          <p:spPr bwMode="gray">
            <a:xfrm>
              <a:off x="2430" y="1692"/>
              <a:ext cx="339" cy="339"/>
            </a:xfrm>
            <a:custGeom>
              <a:avLst/>
              <a:gdLst>
                <a:gd name="T0" fmla="*/ 170 w 339"/>
                <a:gd name="T1" fmla="*/ 0 h 339"/>
                <a:gd name="T2" fmla="*/ 131 w 339"/>
                <a:gd name="T3" fmla="*/ 5 h 339"/>
                <a:gd name="T4" fmla="*/ 95 w 339"/>
                <a:gd name="T5" fmla="*/ 17 h 339"/>
                <a:gd name="T6" fmla="*/ 63 w 339"/>
                <a:gd name="T7" fmla="*/ 38 h 339"/>
                <a:gd name="T8" fmla="*/ 38 w 339"/>
                <a:gd name="T9" fmla="*/ 63 h 339"/>
                <a:gd name="T10" fmla="*/ 18 w 339"/>
                <a:gd name="T11" fmla="*/ 95 h 339"/>
                <a:gd name="T12" fmla="*/ 5 w 339"/>
                <a:gd name="T13" fmla="*/ 131 h 339"/>
                <a:gd name="T14" fmla="*/ 0 w 339"/>
                <a:gd name="T15" fmla="*/ 170 h 339"/>
                <a:gd name="T16" fmla="*/ 5 w 339"/>
                <a:gd name="T17" fmla="*/ 209 h 339"/>
                <a:gd name="T18" fmla="*/ 18 w 339"/>
                <a:gd name="T19" fmla="*/ 245 h 339"/>
                <a:gd name="T20" fmla="*/ 38 w 339"/>
                <a:gd name="T21" fmla="*/ 276 h 339"/>
                <a:gd name="T22" fmla="*/ 63 w 339"/>
                <a:gd name="T23" fmla="*/ 302 h 339"/>
                <a:gd name="T24" fmla="*/ 95 w 339"/>
                <a:gd name="T25" fmla="*/ 323 h 339"/>
                <a:gd name="T26" fmla="*/ 131 w 339"/>
                <a:gd name="T27" fmla="*/ 335 h 339"/>
                <a:gd name="T28" fmla="*/ 170 w 339"/>
                <a:gd name="T29" fmla="*/ 339 h 339"/>
                <a:gd name="T30" fmla="*/ 209 w 339"/>
                <a:gd name="T31" fmla="*/ 335 h 339"/>
                <a:gd name="T32" fmla="*/ 245 w 339"/>
                <a:gd name="T33" fmla="*/ 323 h 339"/>
                <a:gd name="T34" fmla="*/ 276 w 339"/>
                <a:gd name="T35" fmla="*/ 302 h 339"/>
                <a:gd name="T36" fmla="*/ 303 w 339"/>
                <a:gd name="T37" fmla="*/ 276 h 339"/>
                <a:gd name="T38" fmla="*/ 323 w 339"/>
                <a:gd name="T39" fmla="*/ 245 h 339"/>
                <a:gd name="T40" fmla="*/ 335 w 339"/>
                <a:gd name="T41" fmla="*/ 209 h 339"/>
                <a:gd name="T42" fmla="*/ 339 w 339"/>
                <a:gd name="T43" fmla="*/ 170 h 339"/>
                <a:gd name="T44" fmla="*/ 335 w 339"/>
                <a:gd name="T45" fmla="*/ 131 h 339"/>
                <a:gd name="T46" fmla="*/ 323 w 339"/>
                <a:gd name="T47" fmla="*/ 95 h 339"/>
                <a:gd name="T48" fmla="*/ 303 w 339"/>
                <a:gd name="T49" fmla="*/ 63 h 339"/>
                <a:gd name="T50" fmla="*/ 276 w 339"/>
                <a:gd name="T51" fmla="*/ 38 h 339"/>
                <a:gd name="T52" fmla="*/ 245 w 339"/>
                <a:gd name="T53" fmla="*/ 17 h 339"/>
                <a:gd name="T54" fmla="*/ 209 w 339"/>
                <a:gd name="T55" fmla="*/ 5 h 339"/>
                <a:gd name="T56" fmla="*/ 170 w 339"/>
                <a:gd name="T57" fmla="*/ 0 h 339"/>
                <a:gd name="T58" fmla="*/ 170 w 339"/>
                <a:gd name="T59" fmla="*/ 294 h 339"/>
                <a:gd name="T60" fmla="*/ 137 w 339"/>
                <a:gd name="T61" fmla="*/ 291 h 339"/>
                <a:gd name="T62" fmla="*/ 107 w 339"/>
                <a:gd name="T63" fmla="*/ 278 h 339"/>
                <a:gd name="T64" fmla="*/ 81 w 339"/>
                <a:gd name="T65" fmla="*/ 258 h 339"/>
                <a:gd name="T66" fmla="*/ 62 w 339"/>
                <a:gd name="T67" fmla="*/ 233 h 339"/>
                <a:gd name="T68" fmla="*/ 50 w 339"/>
                <a:gd name="T69" fmla="*/ 203 h 339"/>
                <a:gd name="T70" fmla="*/ 45 w 339"/>
                <a:gd name="T71" fmla="*/ 170 h 339"/>
                <a:gd name="T72" fmla="*/ 50 w 339"/>
                <a:gd name="T73" fmla="*/ 137 h 339"/>
                <a:gd name="T74" fmla="*/ 62 w 339"/>
                <a:gd name="T75" fmla="*/ 107 h 339"/>
                <a:gd name="T76" fmla="*/ 81 w 339"/>
                <a:gd name="T77" fmla="*/ 81 h 339"/>
                <a:gd name="T78" fmla="*/ 107 w 339"/>
                <a:gd name="T79" fmla="*/ 62 h 339"/>
                <a:gd name="T80" fmla="*/ 137 w 339"/>
                <a:gd name="T81" fmla="*/ 48 h 339"/>
                <a:gd name="T82" fmla="*/ 170 w 339"/>
                <a:gd name="T83" fmla="*/ 44 h 339"/>
                <a:gd name="T84" fmla="*/ 203 w 339"/>
                <a:gd name="T85" fmla="*/ 48 h 339"/>
                <a:gd name="T86" fmla="*/ 233 w 339"/>
                <a:gd name="T87" fmla="*/ 62 h 339"/>
                <a:gd name="T88" fmla="*/ 258 w 339"/>
                <a:gd name="T89" fmla="*/ 81 h 339"/>
                <a:gd name="T90" fmla="*/ 278 w 339"/>
                <a:gd name="T91" fmla="*/ 107 h 339"/>
                <a:gd name="T92" fmla="*/ 291 w 339"/>
                <a:gd name="T93" fmla="*/ 137 h 339"/>
                <a:gd name="T94" fmla="*/ 296 w 339"/>
                <a:gd name="T95" fmla="*/ 170 h 339"/>
                <a:gd name="T96" fmla="*/ 291 w 339"/>
                <a:gd name="T97" fmla="*/ 203 h 339"/>
                <a:gd name="T98" fmla="*/ 278 w 339"/>
                <a:gd name="T99" fmla="*/ 233 h 339"/>
                <a:gd name="T100" fmla="*/ 258 w 339"/>
                <a:gd name="T101" fmla="*/ 258 h 339"/>
                <a:gd name="T102" fmla="*/ 233 w 339"/>
                <a:gd name="T103" fmla="*/ 278 h 339"/>
                <a:gd name="T104" fmla="*/ 203 w 339"/>
                <a:gd name="T105" fmla="*/ 291 h 339"/>
                <a:gd name="T106" fmla="*/ 170 w 339"/>
                <a:gd name="T107" fmla="*/ 294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39" h="339">
                  <a:moveTo>
                    <a:pt x="170" y="0"/>
                  </a:moveTo>
                  <a:lnTo>
                    <a:pt x="131" y="5"/>
                  </a:lnTo>
                  <a:lnTo>
                    <a:pt x="95" y="17"/>
                  </a:lnTo>
                  <a:lnTo>
                    <a:pt x="63" y="38"/>
                  </a:lnTo>
                  <a:lnTo>
                    <a:pt x="38" y="63"/>
                  </a:lnTo>
                  <a:lnTo>
                    <a:pt x="18" y="95"/>
                  </a:lnTo>
                  <a:lnTo>
                    <a:pt x="5" y="131"/>
                  </a:lnTo>
                  <a:lnTo>
                    <a:pt x="0" y="170"/>
                  </a:lnTo>
                  <a:lnTo>
                    <a:pt x="5" y="209"/>
                  </a:lnTo>
                  <a:lnTo>
                    <a:pt x="18" y="245"/>
                  </a:lnTo>
                  <a:lnTo>
                    <a:pt x="38" y="276"/>
                  </a:lnTo>
                  <a:lnTo>
                    <a:pt x="63" y="302"/>
                  </a:lnTo>
                  <a:lnTo>
                    <a:pt x="95" y="323"/>
                  </a:lnTo>
                  <a:lnTo>
                    <a:pt x="131" y="335"/>
                  </a:lnTo>
                  <a:lnTo>
                    <a:pt x="170" y="339"/>
                  </a:lnTo>
                  <a:lnTo>
                    <a:pt x="209" y="335"/>
                  </a:lnTo>
                  <a:lnTo>
                    <a:pt x="245" y="323"/>
                  </a:lnTo>
                  <a:lnTo>
                    <a:pt x="276" y="302"/>
                  </a:lnTo>
                  <a:lnTo>
                    <a:pt x="303" y="276"/>
                  </a:lnTo>
                  <a:lnTo>
                    <a:pt x="323" y="245"/>
                  </a:lnTo>
                  <a:lnTo>
                    <a:pt x="335" y="209"/>
                  </a:lnTo>
                  <a:lnTo>
                    <a:pt x="339" y="170"/>
                  </a:lnTo>
                  <a:lnTo>
                    <a:pt x="335" y="131"/>
                  </a:lnTo>
                  <a:lnTo>
                    <a:pt x="323" y="95"/>
                  </a:lnTo>
                  <a:lnTo>
                    <a:pt x="303" y="63"/>
                  </a:lnTo>
                  <a:lnTo>
                    <a:pt x="276" y="38"/>
                  </a:lnTo>
                  <a:lnTo>
                    <a:pt x="245" y="17"/>
                  </a:lnTo>
                  <a:lnTo>
                    <a:pt x="209" y="5"/>
                  </a:lnTo>
                  <a:lnTo>
                    <a:pt x="170" y="0"/>
                  </a:lnTo>
                  <a:close/>
                  <a:moveTo>
                    <a:pt x="170" y="294"/>
                  </a:moveTo>
                  <a:lnTo>
                    <a:pt x="137" y="291"/>
                  </a:lnTo>
                  <a:lnTo>
                    <a:pt x="107" y="278"/>
                  </a:lnTo>
                  <a:lnTo>
                    <a:pt x="81" y="258"/>
                  </a:lnTo>
                  <a:lnTo>
                    <a:pt x="62" y="233"/>
                  </a:lnTo>
                  <a:lnTo>
                    <a:pt x="50" y="203"/>
                  </a:lnTo>
                  <a:lnTo>
                    <a:pt x="45" y="170"/>
                  </a:lnTo>
                  <a:lnTo>
                    <a:pt x="50" y="137"/>
                  </a:lnTo>
                  <a:lnTo>
                    <a:pt x="62" y="107"/>
                  </a:lnTo>
                  <a:lnTo>
                    <a:pt x="81" y="81"/>
                  </a:lnTo>
                  <a:lnTo>
                    <a:pt x="107" y="62"/>
                  </a:lnTo>
                  <a:lnTo>
                    <a:pt x="137" y="48"/>
                  </a:lnTo>
                  <a:lnTo>
                    <a:pt x="170" y="44"/>
                  </a:lnTo>
                  <a:lnTo>
                    <a:pt x="203" y="48"/>
                  </a:lnTo>
                  <a:lnTo>
                    <a:pt x="233" y="62"/>
                  </a:lnTo>
                  <a:lnTo>
                    <a:pt x="258" y="81"/>
                  </a:lnTo>
                  <a:lnTo>
                    <a:pt x="278" y="107"/>
                  </a:lnTo>
                  <a:lnTo>
                    <a:pt x="291" y="137"/>
                  </a:lnTo>
                  <a:lnTo>
                    <a:pt x="296" y="170"/>
                  </a:lnTo>
                  <a:lnTo>
                    <a:pt x="291" y="203"/>
                  </a:lnTo>
                  <a:lnTo>
                    <a:pt x="278" y="233"/>
                  </a:lnTo>
                  <a:lnTo>
                    <a:pt x="258" y="258"/>
                  </a:lnTo>
                  <a:lnTo>
                    <a:pt x="233" y="278"/>
                  </a:lnTo>
                  <a:lnTo>
                    <a:pt x="203" y="291"/>
                  </a:lnTo>
                  <a:lnTo>
                    <a:pt x="170" y="294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  <p:sp>
          <p:nvSpPr>
            <p:cNvPr id="108" name="Freeform 18"/>
            <p:cNvSpPr>
              <a:spLocks noEditPoints="1"/>
            </p:cNvSpPr>
            <p:nvPr/>
          </p:nvSpPr>
          <p:spPr bwMode="gray">
            <a:xfrm>
              <a:off x="2516" y="1799"/>
              <a:ext cx="168" cy="157"/>
            </a:xfrm>
            <a:custGeom>
              <a:avLst/>
              <a:gdLst>
                <a:gd name="T0" fmla="*/ 12 w 168"/>
                <a:gd name="T1" fmla="*/ 76 h 157"/>
                <a:gd name="T2" fmla="*/ 30 w 168"/>
                <a:gd name="T3" fmla="*/ 114 h 157"/>
                <a:gd name="T4" fmla="*/ 63 w 168"/>
                <a:gd name="T5" fmla="*/ 132 h 157"/>
                <a:gd name="T6" fmla="*/ 106 w 168"/>
                <a:gd name="T7" fmla="*/ 132 h 157"/>
                <a:gd name="T8" fmla="*/ 139 w 168"/>
                <a:gd name="T9" fmla="*/ 114 h 157"/>
                <a:gd name="T10" fmla="*/ 157 w 168"/>
                <a:gd name="T11" fmla="*/ 76 h 157"/>
                <a:gd name="T12" fmla="*/ 163 w 168"/>
                <a:gd name="T13" fmla="*/ 100 h 157"/>
                <a:gd name="T14" fmla="*/ 142 w 168"/>
                <a:gd name="T15" fmla="*/ 136 h 157"/>
                <a:gd name="T16" fmla="*/ 106 w 168"/>
                <a:gd name="T17" fmla="*/ 156 h 157"/>
                <a:gd name="T18" fmla="*/ 61 w 168"/>
                <a:gd name="T19" fmla="*/ 156 h 157"/>
                <a:gd name="T20" fmla="*/ 27 w 168"/>
                <a:gd name="T21" fmla="*/ 136 h 157"/>
                <a:gd name="T22" fmla="*/ 4 w 168"/>
                <a:gd name="T23" fmla="*/ 100 h 157"/>
                <a:gd name="T24" fmla="*/ 39 w 168"/>
                <a:gd name="T25" fmla="*/ 45 h 157"/>
                <a:gd name="T26" fmla="*/ 27 w 168"/>
                <a:gd name="T27" fmla="*/ 42 h 157"/>
                <a:gd name="T28" fmla="*/ 19 w 168"/>
                <a:gd name="T29" fmla="*/ 34 h 157"/>
                <a:gd name="T30" fmla="*/ 16 w 168"/>
                <a:gd name="T31" fmla="*/ 22 h 157"/>
                <a:gd name="T32" fmla="*/ 19 w 168"/>
                <a:gd name="T33" fmla="*/ 12 h 157"/>
                <a:gd name="T34" fmla="*/ 27 w 168"/>
                <a:gd name="T35" fmla="*/ 3 h 157"/>
                <a:gd name="T36" fmla="*/ 39 w 168"/>
                <a:gd name="T37" fmla="*/ 0 h 157"/>
                <a:gd name="T38" fmla="*/ 49 w 168"/>
                <a:gd name="T39" fmla="*/ 3 h 157"/>
                <a:gd name="T40" fmla="*/ 58 w 168"/>
                <a:gd name="T41" fmla="*/ 12 h 157"/>
                <a:gd name="T42" fmla="*/ 61 w 168"/>
                <a:gd name="T43" fmla="*/ 22 h 157"/>
                <a:gd name="T44" fmla="*/ 58 w 168"/>
                <a:gd name="T45" fmla="*/ 34 h 157"/>
                <a:gd name="T46" fmla="*/ 49 w 168"/>
                <a:gd name="T47" fmla="*/ 42 h 157"/>
                <a:gd name="T48" fmla="*/ 39 w 168"/>
                <a:gd name="T49" fmla="*/ 45 h 157"/>
                <a:gd name="T50" fmla="*/ 124 w 168"/>
                <a:gd name="T51" fmla="*/ 45 h 157"/>
                <a:gd name="T52" fmla="*/ 114 w 168"/>
                <a:gd name="T53" fmla="*/ 39 h 157"/>
                <a:gd name="T54" fmla="*/ 108 w 168"/>
                <a:gd name="T55" fmla="*/ 28 h 157"/>
                <a:gd name="T56" fmla="*/ 108 w 168"/>
                <a:gd name="T57" fmla="*/ 16 h 157"/>
                <a:gd name="T58" fmla="*/ 114 w 168"/>
                <a:gd name="T59" fmla="*/ 6 h 157"/>
                <a:gd name="T60" fmla="*/ 124 w 168"/>
                <a:gd name="T61" fmla="*/ 1 h 157"/>
                <a:gd name="T62" fmla="*/ 136 w 168"/>
                <a:gd name="T63" fmla="*/ 1 h 157"/>
                <a:gd name="T64" fmla="*/ 145 w 168"/>
                <a:gd name="T65" fmla="*/ 6 h 157"/>
                <a:gd name="T66" fmla="*/ 151 w 168"/>
                <a:gd name="T67" fmla="*/ 16 h 157"/>
                <a:gd name="T68" fmla="*/ 151 w 168"/>
                <a:gd name="T69" fmla="*/ 28 h 157"/>
                <a:gd name="T70" fmla="*/ 145 w 168"/>
                <a:gd name="T71" fmla="*/ 39 h 157"/>
                <a:gd name="T72" fmla="*/ 136 w 168"/>
                <a:gd name="T73" fmla="*/ 4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8" h="157">
                  <a:moveTo>
                    <a:pt x="0" y="76"/>
                  </a:moveTo>
                  <a:lnTo>
                    <a:pt x="12" y="76"/>
                  </a:lnTo>
                  <a:lnTo>
                    <a:pt x="18" y="97"/>
                  </a:lnTo>
                  <a:lnTo>
                    <a:pt x="30" y="114"/>
                  </a:lnTo>
                  <a:lnTo>
                    <a:pt x="43" y="126"/>
                  </a:lnTo>
                  <a:lnTo>
                    <a:pt x="63" y="132"/>
                  </a:lnTo>
                  <a:lnTo>
                    <a:pt x="84" y="135"/>
                  </a:lnTo>
                  <a:lnTo>
                    <a:pt x="106" y="132"/>
                  </a:lnTo>
                  <a:lnTo>
                    <a:pt x="124" y="126"/>
                  </a:lnTo>
                  <a:lnTo>
                    <a:pt x="139" y="114"/>
                  </a:lnTo>
                  <a:lnTo>
                    <a:pt x="150" y="97"/>
                  </a:lnTo>
                  <a:lnTo>
                    <a:pt x="157" y="76"/>
                  </a:lnTo>
                  <a:lnTo>
                    <a:pt x="168" y="76"/>
                  </a:lnTo>
                  <a:lnTo>
                    <a:pt x="163" y="100"/>
                  </a:lnTo>
                  <a:lnTo>
                    <a:pt x="154" y="120"/>
                  </a:lnTo>
                  <a:lnTo>
                    <a:pt x="142" y="136"/>
                  </a:lnTo>
                  <a:lnTo>
                    <a:pt x="126" y="148"/>
                  </a:lnTo>
                  <a:lnTo>
                    <a:pt x="106" y="156"/>
                  </a:lnTo>
                  <a:lnTo>
                    <a:pt x="84" y="157"/>
                  </a:lnTo>
                  <a:lnTo>
                    <a:pt x="61" y="156"/>
                  </a:lnTo>
                  <a:lnTo>
                    <a:pt x="43" y="148"/>
                  </a:lnTo>
                  <a:lnTo>
                    <a:pt x="27" y="136"/>
                  </a:lnTo>
                  <a:lnTo>
                    <a:pt x="13" y="120"/>
                  </a:lnTo>
                  <a:lnTo>
                    <a:pt x="4" y="100"/>
                  </a:lnTo>
                  <a:lnTo>
                    <a:pt x="0" y="76"/>
                  </a:lnTo>
                  <a:close/>
                  <a:moveTo>
                    <a:pt x="39" y="45"/>
                  </a:moveTo>
                  <a:lnTo>
                    <a:pt x="33" y="45"/>
                  </a:lnTo>
                  <a:lnTo>
                    <a:pt x="27" y="42"/>
                  </a:lnTo>
                  <a:lnTo>
                    <a:pt x="22" y="39"/>
                  </a:lnTo>
                  <a:lnTo>
                    <a:pt x="19" y="34"/>
                  </a:lnTo>
                  <a:lnTo>
                    <a:pt x="16" y="28"/>
                  </a:lnTo>
                  <a:lnTo>
                    <a:pt x="16" y="22"/>
                  </a:lnTo>
                  <a:lnTo>
                    <a:pt x="16" y="16"/>
                  </a:lnTo>
                  <a:lnTo>
                    <a:pt x="19" y="12"/>
                  </a:lnTo>
                  <a:lnTo>
                    <a:pt x="22" y="6"/>
                  </a:lnTo>
                  <a:lnTo>
                    <a:pt x="27" y="3"/>
                  </a:lnTo>
                  <a:lnTo>
                    <a:pt x="33" y="1"/>
                  </a:lnTo>
                  <a:lnTo>
                    <a:pt x="39" y="0"/>
                  </a:lnTo>
                  <a:lnTo>
                    <a:pt x="45" y="1"/>
                  </a:lnTo>
                  <a:lnTo>
                    <a:pt x="49" y="3"/>
                  </a:lnTo>
                  <a:lnTo>
                    <a:pt x="55" y="6"/>
                  </a:lnTo>
                  <a:lnTo>
                    <a:pt x="58" y="12"/>
                  </a:lnTo>
                  <a:lnTo>
                    <a:pt x="61" y="16"/>
                  </a:lnTo>
                  <a:lnTo>
                    <a:pt x="61" y="22"/>
                  </a:lnTo>
                  <a:lnTo>
                    <a:pt x="61" y="28"/>
                  </a:lnTo>
                  <a:lnTo>
                    <a:pt x="58" y="34"/>
                  </a:lnTo>
                  <a:lnTo>
                    <a:pt x="55" y="39"/>
                  </a:lnTo>
                  <a:lnTo>
                    <a:pt x="49" y="42"/>
                  </a:lnTo>
                  <a:lnTo>
                    <a:pt x="45" y="45"/>
                  </a:lnTo>
                  <a:lnTo>
                    <a:pt x="39" y="45"/>
                  </a:lnTo>
                  <a:close/>
                  <a:moveTo>
                    <a:pt x="130" y="45"/>
                  </a:moveTo>
                  <a:lnTo>
                    <a:pt x="124" y="45"/>
                  </a:lnTo>
                  <a:lnTo>
                    <a:pt x="118" y="42"/>
                  </a:lnTo>
                  <a:lnTo>
                    <a:pt x="114" y="39"/>
                  </a:lnTo>
                  <a:lnTo>
                    <a:pt x="109" y="34"/>
                  </a:lnTo>
                  <a:lnTo>
                    <a:pt x="108" y="28"/>
                  </a:lnTo>
                  <a:lnTo>
                    <a:pt x="106" y="22"/>
                  </a:lnTo>
                  <a:lnTo>
                    <a:pt x="108" y="16"/>
                  </a:lnTo>
                  <a:lnTo>
                    <a:pt x="109" y="12"/>
                  </a:lnTo>
                  <a:lnTo>
                    <a:pt x="114" y="6"/>
                  </a:lnTo>
                  <a:lnTo>
                    <a:pt x="118" y="3"/>
                  </a:lnTo>
                  <a:lnTo>
                    <a:pt x="124" y="1"/>
                  </a:lnTo>
                  <a:lnTo>
                    <a:pt x="130" y="0"/>
                  </a:lnTo>
                  <a:lnTo>
                    <a:pt x="136" y="1"/>
                  </a:lnTo>
                  <a:lnTo>
                    <a:pt x="141" y="3"/>
                  </a:lnTo>
                  <a:lnTo>
                    <a:pt x="145" y="6"/>
                  </a:lnTo>
                  <a:lnTo>
                    <a:pt x="150" y="12"/>
                  </a:lnTo>
                  <a:lnTo>
                    <a:pt x="151" y="16"/>
                  </a:lnTo>
                  <a:lnTo>
                    <a:pt x="153" y="22"/>
                  </a:lnTo>
                  <a:lnTo>
                    <a:pt x="151" y="28"/>
                  </a:lnTo>
                  <a:lnTo>
                    <a:pt x="150" y="34"/>
                  </a:lnTo>
                  <a:lnTo>
                    <a:pt x="145" y="39"/>
                  </a:lnTo>
                  <a:lnTo>
                    <a:pt x="141" y="42"/>
                  </a:lnTo>
                  <a:lnTo>
                    <a:pt x="136" y="45"/>
                  </a:lnTo>
                  <a:lnTo>
                    <a:pt x="130" y="45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3222625" y="2259013"/>
            <a:ext cx="763588" cy="750887"/>
            <a:chOff x="866" y="2169"/>
            <a:chExt cx="406" cy="405"/>
          </a:xfrm>
        </p:grpSpPr>
        <p:sp>
          <p:nvSpPr>
            <p:cNvPr id="110" name="Freeform 20"/>
            <p:cNvSpPr>
              <a:spLocks/>
            </p:cNvSpPr>
            <p:nvPr/>
          </p:nvSpPr>
          <p:spPr bwMode="gray">
            <a:xfrm>
              <a:off x="1073" y="2181"/>
              <a:ext cx="190" cy="152"/>
            </a:xfrm>
            <a:custGeom>
              <a:avLst/>
              <a:gdLst>
                <a:gd name="T0" fmla="*/ 34 w 190"/>
                <a:gd name="T1" fmla="*/ 15 h 152"/>
                <a:gd name="T2" fmla="*/ 40 w 190"/>
                <a:gd name="T3" fmla="*/ 17 h 152"/>
                <a:gd name="T4" fmla="*/ 46 w 190"/>
                <a:gd name="T5" fmla="*/ 18 h 152"/>
                <a:gd name="T6" fmla="*/ 51 w 190"/>
                <a:gd name="T7" fmla="*/ 23 h 152"/>
                <a:gd name="T8" fmla="*/ 55 w 190"/>
                <a:gd name="T9" fmla="*/ 27 h 152"/>
                <a:gd name="T10" fmla="*/ 57 w 190"/>
                <a:gd name="T11" fmla="*/ 33 h 152"/>
                <a:gd name="T12" fmla="*/ 58 w 190"/>
                <a:gd name="T13" fmla="*/ 39 h 152"/>
                <a:gd name="T14" fmla="*/ 58 w 190"/>
                <a:gd name="T15" fmla="*/ 51 h 152"/>
                <a:gd name="T16" fmla="*/ 58 w 190"/>
                <a:gd name="T17" fmla="*/ 57 h 152"/>
                <a:gd name="T18" fmla="*/ 55 w 190"/>
                <a:gd name="T19" fmla="*/ 62 h 152"/>
                <a:gd name="T20" fmla="*/ 54 w 190"/>
                <a:gd name="T21" fmla="*/ 66 h 152"/>
                <a:gd name="T22" fmla="*/ 60 w 190"/>
                <a:gd name="T23" fmla="*/ 69 h 152"/>
                <a:gd name="T24" fmla="*/ 66 w 190"/>
                <a:gd name="T25" fmla="*/ 72 h 152"/>
                <a:gd name="T26" fmla="*/ 70 w 190"/>
                <a:gd name="T27" fmla="*/ 72 h 152"/>
                <a:gd name="T28" fmla="*/ 73 w 190"/>
                <a:gd name="T29" fmla="*/ 72 h 152"/>
                <a:gd name="T30" fmla="*/ 75 w 190"/>
                <a:gd name="T31" fmla="*/ 72 h 152"/>
                <a:gd name="T32" fmla="*/ 82 w 190"/>
                <a:gd name="T33" fmla="*/ 72 h 152"/>
                <a:gd name="T34" fmla="*/ 87 w 190"/>
                <a:gd name="T35" fmla="*/ 75 h 152"/>
                <a:gd name="T36" fmla="*/ 93 w 190"/>
                <a:gd name="T37" fmla="*/ 78 h 152"/>
                <a:gd name="T38" fmla="*/ 96 w 190"/>
                <a:gd name="T39" fmla="*/ 83 h 152"/>
                <a:gd name="T40" fmla="*/ 99 w 190"/>
                <a:gd name="T41" fmla="*/ 89 h 152"/>
                <a:gd name="T42" fmla="*/ 99 w 190"/>
                <a:gd name="T43" fmla="*/ 95 h 152"/>
                <a:gd name="T44" fmla="*/ 99 w 190"/>
                <a:gd name="T45" fmla="*/ 96 h 152"/>
                <a:gd name="T46" fmla="*/ 118 w 190"/>
                <a:gd name="T47" fmla="*/ 119 h 152"/>
                <a:gd name="T48" fmla="*/ 132 w 190"/>
                <a:gd name="T49" fmla="*/ 146 h 152"/>
                <a:gd name="T50" fmla="*/ 145 w 190"/>
                <a:gd name="T51" fmla="*/ 146 h 152"/>
                <a:gd name="T52" fmla="*/ 156 w 190"/>
                <a:gd name="T53" fmla="*/ 146 h 152"/>
                <a:gd name="T54" fmla="*/ 160 w 190"/>
                <a:gd name="T55" fmla="*/ 146 h 152"/>
                <a:gd name="T56" fmla="*/ 160 w 190"/>
                <a:gd name="T57" fmla="*/ 146 h 152"/>
                <a:gd name="T58" fmla="*/ 160 w 190"/>
                <a:gd name="T59" fmla="*/ 146 h 152"/>
                <a:gd name="T60" fmla="*/ 175 w 190"/>
                <a:gd name="T61" fmla="*/ 147 h 152"/>
                <a:gd name="T62" fmla="*/ 190 w 190"/>
                <a:gd name="T63" fmla="*/ 152 h 152"/>
                <a:gd name="T64" fmla="*/ 180 w 190"/>
                <a:gd name="T65" fmla="*/ 116 h 152"/>
                <a:gd name="T66" fmla="*/ 162 w 190"/>
                <a:gd name="T67" fmla="*/ 84 h 152"/>
                <a:gd name="T68" fmla="*/ 139 w 190"/>
                <a:gd name="T69" fmla="*/ 56 h 152"/>
                <a:gd name="T70" fmla="*/ 111 w 190"/>
                <a:gd name="T71" fmla="*/ 33 h 152"/>
                <a:gd name="T72" fmla="*/ 79 w 190"/>
                <a:gd name="T73" fmla="*/ 15 h 152"/>
                <a:gd name="T74" fmla="*/ 43 w 190"/>
                <a:gd name="T75" fmla="*/ 5 h 152"/>
                <a:gd name="T76" fmla="*/ 6 w 190"/>
                <a:gd name="T77" fmla="*/ 0 h 152"/>
                <a:gd name="T78" fmla="*/ 3 w 190"/>
                <a:gd name="T79" fmla="*/ 0 h 152"/>
                <a:gd name="T80" fmla="*/ 0 w 190"/>
                <a:gd name="T81" fmla="*/ 2 h 152"/>
                <a:gd name="T82" fmla="*/ 4 w 190"/>
                <a:gd name="T83" fmla="*/ 8 h 152"/>
                <a:gd name="T84" fmla="*/ 9 w 190"/>
                <a:gd name="T85" fmla="*/ 15 h 152"/>
                <a:gd name="T86" fmla="*/ 19 w 190"/>
                <a:gd name="T87" fmla="*/ 15 h 152"/>
                <a:gd name="T88" fmla="*/ 30 w 190"/>
                <a:gd name="T89" fmla="*/ 15 h 152"/>
                <a:gd name="T90" fmla="*/ 34 w 190"/>
                <a:gd name="T91" fmla="*/ 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0" h="152">
                  <a:moveTo>
                    <a:pt x="34" y="15"/>
                  </a:moveTo>
                  <a:lnTo>
                    <a:pt x="40" y="17"/>
                  </a:lnTo>
                  <a:lnTo>
                    <a:pt x="46" y="18"/>
                  </a:lnTo>
                  <a:lnTo>
                    <a:pt x="51" y="23"/>
                  </a:lnTo>
                  <a:lnTo>
                    <a:pt x="55" y="27"/>
                  </a:lnTo>
                  <a:lnTo>
                    <a:pt x="57" y="33"/>
                  </a:lnTo>
                  <a:lnTo>
                    <a:pt x="58" y="39"/>
                  </a:lnTo>
                  <a:lnTo>
                    <a:pt x="58" y="51"/>
                  </a:lnTo>
                  <a:lnTo>
                    <a:pt x="58" y="57"/>
                  </a:lnTo>
                  <a:lnTo>
                    <a:pt x="55" y="62"/>
                  </a:lnTo>
                  <a:lnTo>
                    <a:pt x="54" y="66"/>
                  </a:lnTo>
                  <a:lnTo>
                    <a:pt x="60" y="69"/>
                  </a:lnTo>
                  <a:lnTo>
                    <a:pt x="66" y="72"/>
                  </a:lnTo>
                  <a:lnTo>
                    <a:pt x="70" y="72"/>
                  </a:lnTo>
                  <a:lnTo>
                    <a:pt x="73" y="72"/>
                  </a:lnTo>
                  <a:lnTo>
                    <a:pt x="75" y="72"/>
                  </a:lnTo>
                  <a:lnTo>
                    <a:pt x="82" y="72"/>
                  </a:lnTo>
                  <a:lnTo>
                    <a:pt x="87" y="75"/>
                  </a:lnTo>
                  <a:lnTo>
                    <a:pt x="93" y="78"/>
                  </a:lnTo>
                  <a:lnTo>
                    <a:pt x="96" y="83"/>
                  </a:lnTo>
                  <a:lnTo>
                    <a:pt x="99" y="89"/>
                  </a:lnTo>
                  <a:lnTo>
                    <a:pt x="99" y="95"/>
                  </a:lnTo>
                  <a:lnTo>
                    <a:pt x="99" y="96"/>
                  </a:lnTo>
                  <a:lnTo>
                    <a:pt x="118" y="119"/>
                  </a:lnTo>
                  <a:lnTo>
                    <a:pt x="132" y="146"/>
                  </a:lnTo>
                  <a:lnTo>
                    <a:pt x="145" y="146"/>
                  </a:lnTo>
                  <a:lnTo>
                    <a:pt x="156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60" y="146"/>
                  </a:lnTo>
                  <a:lnTo>
                    <a:pt x="175" y="147"/>
                  </a:lnTo>
                  <a:lnTo>
                    <a:pt x="190" y="152"/>
                  </a:lnTo>
                  <a:lnTo>
                    <a:pt x="180" y="116"/>
                  </a:lnTo>
                  <a:lnTo>
                    <a:pt x="162" y="84"/>
                  </a:lnTo>
                  <a:lnTo>
                    <a:pt x="139" y="56"/>
                  </a:lnTo>
                  <a:lnTo>
                    <a:pt x="111" y="33"/>
                  </a:lnTo>
                  <a:lnTo>
                    <a:pt x="79" y="15"/>
                  </a:lnTo>
                  <a:lnTo>
                    <a:pt x="43" y="5"/>
                  </a:lnTo>
                  <a:lnTo>
                    <a:pt x="6" y="0"/>
                  </a:lnTo>
                  <a:lnTo>
                    <a:pt x="3" y="0"/>
                  </a:lnTo>
                  <a:lnTo>
                    <a:pt x="0" y="2"/>
                  </a:lnTo>
                  <a:lnTo>
                    <a:pt x="4" y="8"/>
                  </a:lnTo>
                  <a:lnTo>
                    <a:pt x="9" y="15"/>
                  </a:lnTo>
                  <a:lnTo>
                    <a:pt x="19" y="15"/>
                  </a:lnTo>
                  <a:lnTo>
                    <a:pt x="30" y="15"/>
                  </a:lnTo>
                  <a:lnTo>
                    <a:pt x="34" y="15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  <p:sp>
          <p:nvSpPr>
            <p:cNvPr id="111" name="Freeform 21"/>
            <p:cNvSpPr>
              <a:spLocks/>
            </p:cNvSpPr>
            <p:nvPr/>
          </p:nvSpPr>
          <p:spPr bwMode="gray">
            <a:xfrm>
              <a:off x="911" y="2415"/>
              <a:ext cx="109" cy="131"/>
            </a:xfrm>
            <a:custGeom>
              <a:avLst/>
              <a:gdLst>
                <a:gd name="T0" fmla="*/ 40 w 109"/>
                <a:gd name="T1" fmla="*/ 0 h 131"/>
                <a:gd name="T2" fmla="*/ 33 w 109"/>
                <a:gd name="T3" fmla="*/ 11 h 131"/>
                <a:gd name="T4" fmla="*/ 25 w 109"/>
                <a:gd name="T5" fmla="*/ 21 h 131"/>
                <a:gd name="T6" fmla="*/ 16 w 109"/>
                <a:gd name="T7" fmla="*/ 32 h 131"/>
                <a:gd name="T8" fmla="*/ 12 w 109"/>
                <a:gd name="T9" fmla="*/ 39 h 131"/>
                <a:gd name="T10" fmla="*/ 9 w 109"/>
                <a:gd name="T11" fmla="*/ 41 h 131"/>
                <a:gd name="T12" fmla="*/ 7 w 109"/>
                <a:gd name="T13" fmla="*/ 44 h 131"/>
                <a:gd name="T14" fmla="*/ 3 w 109"/>
                <a:gd name="T15" fmla="*/ 45 h 131"/>
                <a:gd name="T16" fmla="*/ 0 w 109"/>
                <a:gd name="T17" fmla="*/ 47 h 131"/>
                <a:gd name="T18" fmla="*/ 18 w 109"/>
                <a:gd name="T19" fmla="*/ 74 h 131"/>
                <a:gd name="T20" fmla="*/ 39 w 109"/>
                <a:gd name="T21" fmla="*/ 96 h 131"/>
                <a:gd name="T22" fmla="*/ 63 w 109"/>
                <a:gd name="T23" fmla="*/ 116 h 131"/>
                <a:gd name="T24" fmla="*/ 90 w 109"/>
                <a:gd name="T25" fmla="*/ 131 h 131"/>
                <a:gd name="T26" fmla="*/ 100 w 109"/>
                <a:gd name="T27" fmla="*/ 104 h 131"/>
                <a:gd name="T28" fmla="*/ 109 w 109"/>
                <a:gd name="T29" fmla="*/ 77 h 131"/>
                <a:gd name="T30" fmla="*/ 87 w 109"/>
                <a:gd name="T31" fmla="*/ 63 h 131"/>
                <a:gd name="T32" fmla="*/ 67 w 109"/>
                <a:gd name="T33" fmla="*/ 45 h 131"/>
                <a:gd name="T34" fmla="*/ 52 w 109"/>
                <a:gd name="T35" fmla="*/ 24 h 131"/>
                <a:gd name="T36" fmla="*/ 40 w 109"/>
                <a:gd name="T3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9" h="131">
                  <a:moveTo>
                    <a:pt x="40" y="0"/>
                  </a:moveTo>
                  <a:lnTo>
                    <a:pt x="33" y="11"/>
                  </a:lnTo>
                  <a:lnTo>
                    <a:pt x="25" y="21"/>
                  </a:lnTo>
                  <a:lnTo>
                    <a:pt x="16" y="32"/>
                  </a:lnTo>
                  <a:lnTo>
                    <a:pt x="12" y="39"/>
                  </a:lnTo>
                  <a:lnTo>
                    <a:pt x="9" y="41"/>
                  </a:lnTo>
                  <a:lnTo>
                    <a:pt x="7" y="44"/>
                  </a:lnTo>
                  <a:lnTo>
                    <a:pt x="3" y="45"/>
                  </a:lnTo>
                  <a:lnTo>
                    <a:pt x="0" y="47"/>
                  </a:lnTo>
                  <a:lnTo>
                    <a:pt x="18" y="74"/>
                  </a:lnTo>
                  <a:lnTo>
                    <a:pt x="39" y="96"/>
                  </a:lnTo>
                  <a:lnTo>
                    <a:pt x="63" y="116"/>
                  </a:lnTo>
                  <a:lnTo>
                    <a:pt x="90" y="131"/>
                  </a:lnTo>
                  <a:lnTo>
                    <a:pt x="100" y="104"/>
                  </a:lnTo>
                  <a:lnTo>
                    <a:pt x="109" y="77"/>
                  </a:lnTo>
                  <a:lnTo>
                    <a:pt x="87" y="63"/>
                  </a:lnTo>
                  <a:lnTo>
                    <a:pt x="67" y="45"/>
                  </a:lnTo>
                  <a:lnTo>
                    <a:pt x="52" y="2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  <p:sp>
          <p:nvSpPr>
            <p:cNvPr id="112" name="Freeform 22"/>
            <p:cNvSpPr>
              <a:spLocks/>
            </p:cNvSpPr>
            <p:nvPr/>
          </p:nvSpPr>
          <p:spPr bwMode="gray">
            <a:xfrm>
              <a:off x="911" y="2198"/>
              <a:ext cx="109" cy="130"/>
            </a:xfrm>
            <a:custGeom>
              <a:avLst/>
              <a:gdLst>
                <a:gd name="T0" fmla="*/ 9 w 109"/>
                <a:gd name="T1" fmla="*/ 90 h 130"/>
                <a:gd name="T2" fmla="*/ 12 w 109"/>
                <a:gd name="T3" fmla="*/ 93 h 130"/>
                <a:gd name="T4" fmla="*/ 16 w 109"/>
                <a:gd name="T5" fmla="*/ 99 h 130"/>
                <a:gd name="T6" fmla="*/ 25 w 109"/>
                <a:gd name="T7" fmla="*/ 109 h 130"/>
                <a:gd name="T8" fmla="*/ 33 w 109"/>
                <a:gd name="T9" fmla="*/ 120 h 130"/>
                <a:gd name="T10" fmla="*/ 40 w 109"/>
                <a:gd name="T11" fmla="*/ 130 h 130"/>
                <a:gd name="T12" fmla="*/ 52 w 109"/>
                <a:gd name="T13" fmla="*/ 106 h 130"/>
                <a:gd name="T14" fmla="*/ 67 w 109"/>
                <a:gd name="T15" fmla="*/ 85 h 130"/>
                <a:gd name="T16" fmla="*/ 87 w 109"/>
                <a:gd name="T17" fmla="*/ 67 h 130"/>
                <a:gd name="T18" fmla="*/ 109 w 109"/>
                <a:gd name="T19" fmla="*/ 54 h 130"/>
                <a:gd name="T20" fmla="*/ 100 w 109"/>
                <a:gd name="T21" fmla="*/ 27 h 130"/>
                <a:gd name="T22" fmla="*/ 90 w 109"/>
                <a:gd name="T23" fmla="*/ 0 h 130"/>
                <a:gd name="T24" fmla="*/ 63 w 109"/>
                <a:gd name="T25" fmla="*/ 15 h 130"/>
                <a:gd name="T26" fmla="*/ 39 w 109"/>
                <a:gd name="T27" fmla="*/ 34 h 130"/>
                <a:gd name="T28" fmla="*/ 18 w 109"/>
                <a:gd name="T29" fmla="*/ 57 h 130"/>
                <a:gd name="T30" fmla="*/ 0 w 109"/>
                <a:gd name="T31" fmla="*/ 84 h 130"/>
                <a:gd name="T32" fmla="*/ 6 w 109"/>
                <a:gd name="T33" fmla="*/ 85 h 130"/>
                <a:gd name="T34" fmla="*/ 9 w 109"/>
                <a:gd name="T3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9" h="130">
                  <a:moveTo>
                    <a:pt x="9" y="90"/>
                  </a:moveTo>
                  <a:lnTo>
                    <a:pt x="12" y="93"/>
                  </a:lnTo>
                  <a:lnTo>
                    <a:pt x="16" y="99"/>
                  </a:lnTo>
                  <a:lnTo>
                    <a:pt x="25" y="109"/>
                  </a:lnTo>
                  <a:lnTo>
                    <a:pt x="33" y="120"/>
                  </a:lnTo>
                  <a:lnTo>
                    <a:pt x="40" y="130"/>
                  </a:lnTo>
                  <a:lnTo>
                    <a:pt x="52" y="106"/>
                  </a:lnTo>
                  <a:lnTo>
                    <a:pt x="67" y="85"/>
                  </a:lnTo>
                  <a:lnTo>
                    <a:pt x="87" y="67"/>
                  </a:lnTo>
                  <a:lnTo>
                    <a:pt x="109" y="54"/>
                  </a:lnTo>
                  <a:lnTo>
                    <a:pt x="100" y="27"/>
                  </a:lnTo>
                  <a:lnTo>
                    <a:pt x="90" y="0"/>
                  </a:lnTo>
                  <a:lnTo>
                    <a:pt x="63" y="15"/>
                  </a:lnTo>
                  <a:lnTo>
                    <a:pt x="39" y="34"/>
                  </a:lnTo>
                  <a:lnTo>
                    <a:pt x="18" y="57"/>
                  </a:lnTo>
                  <a:lnTo>
                    <a:pt x="0" y="84"/>
                  </a:lnTo>
                  <a:lnTo>
                    <a:pt x="6" y="85"/>
                  </a:lnTo>
                  <a:lnTo>
                    <a:pt x="9" y="90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  <p:sp>
          <p:nvSpPr>
            <p:cNvPr id="113" name="Freeform 23"/>
            <p:cNvSpPr>
              <a:spLocks/>
            </p:cNvSpPr>
            <p:nvPr/>
          </p:nvSpPr>
          <p:spPr bwMode="gray">
            <a:xfrm>
              <a:off x="1073" y="2411"/>
              <a:ext cx="190" cy="151"/>
            </a:xfrm>
            <a:custGeom>
              <a:avLst/>
              <a:gdLst>
                <a:gd name="T0" fmla="*/ 132 w 190"/>
                <a:gd name="T1" fmla="*/ 6 h 151"/>
                <a:gd name="T2" fmla="*/ 118 w 190"/>
                <a:gd name="T3" fmla="*/ 33 h 151"/>
                <a:gd name="T4" fmla="*/ 99 w 190"/>
                <a:gd name="T5" fmla="*/ 55 h 151"/>
                <a:gd name="T6" fmla="*/ 99 w 190"/>
                <a:gd name="T7" fmla="*/ 57 h 151"/>
                <a:gd name="T8" fmla="*/ 99 w 190"/>
                <a:gd name="T9" fmla="*/ 63 h 151"/>
                <a:gd name="T10" fmla="*/ 96 w 190"/>
                <a:gd name="T11" fmla="*/ 69 h 151"/>
                <a:gd name="T12" fmla="*/ 93 w 190"/>
                <a:gd name="T13" fmla="*/ 73 h 151"/>
                <a:gd name="T14" fmla="*/ 87 w 190"/>
                <a:gd name="T15" fmla="*/ 76 h 151"/>
                <a:gd name="T16" fmla="*/ 82 w 190"/>
                <a:gd name="T17" fmla="*/ 79 h 151"/>
                <a:gd name="T18" fmla="*/ 75 w 190"/>
                <a:gd name="T19" fmla="*/ 81 h 151"/>
                <a:gd name="T20" fmla="*/ 73 w 190"/>
                <a:gd name="T21" fmla="*/ 81 h 151"/>
                <a:gd name="T22" fmla="*/ 70 w 190"/>
                <a:gd name="T23" fmla="*/ 81 h 151"/>
                <a:gd name="T24" fmla="*/ 66 w 190"/>
                <a:gd name="T25" fmla="*/ 81 h 151"/>
                <a:gd name="T26" fmla="*/ 60 w 190"/>
                <a:gd name="T27" fmla="*/ 82 h 151"/>
                <a:gd name="T28" fmla="*/ 54 w 190"/>
                <a:gd name="T29" fmla="*/ 85 h 151"/>
                <a:gd name="T30" fmla="*/ 55 w 190"/>
                <a:gd name="T31" fmla="*/ 90 h 151"/>
                <a:gd name="T32" fmla="*/ 58 w 190"/>
                <a:gd name="T33" fmla="*/ 94 h 151"/>
                <a:gd name="T34" fmla="*/ 58 w 190"/>
                <a:gd name="T35" fmla="*/ 100 h 151"/>
                <a:gd name="T36" fmla="*/ 58 w 190"/>
                <a:gd name="T37" fmla="*/ 112 h 151"/>
                <a:gd name="T38" fmla="*/ 57 w 190"/>
                <a:gd name="T39" fmla="*/ 118 h 151"/>
                <a:gd name="T40" fmla="*/ 55 w 190"/>
                <a:gd name="T41" fmla="*/ 124 h 151"/>
                <a:gd name="T42" fmla="*/ 51 w 190"/>
                <a:gd name="T43" fmla="*/ 129 h 151"/>
                <a:gd name="T44" fmla="*/ 46 w 190"/>
                <a:gd name="T45" fmla="*/ 133 h 151"/>
                <a:gd name="T46" fmla="*/ 40 w 190"/>
                <a:gd name="T47" fmla="*/ 135 h 151"/>
                <a:gd name="T48" fmla="*/ 34 w 190"/>
                <a:gd name="T49" fmla="*/ 136 h 151"/>
                <a:gd name="T50" fmla="*/ 30 w 190"/>
                <a:gd name="T51" fmla="*/ 136 h 151"/>
                <a:gd name="T52" fmla="*/ 19 w 190"/>
                <a:gd name="T53" fmla="*/ 136 h 151"/>
                <a:gd name="T54" fmla="*/ 9 w 190"/>
                <a:gd name="T55" fmla="*/ 136 h 151"/>
                <a:gd name="T56" fmla="*/ 4 w 190"/>
                <a:gd name="T57" fmla="*/ 144 h 151"/>
                <a:gd name="T58" fmla="*/ 0 w 190"/>
                <a:gd name="T59" fmla="*/ 150 h 151"/>
                <a:gd name="T60" fmla="*/ 3 w 190"/>
                <a:gd name="T61" fmla="*/ 151 h 151"/>
                <a:gd name="T62" fmla="*/ 6 w 190"/>
                <a:gd name="T63" fmla="*/ 151 h 151"/>
                <a:gd name="T64" fmla="*/ 43 w 190"/>
                <a:gd name="T65" fmla="*/ 147 h 151"/>
                <a:gd name="T66" fmla="*/ 79 w 190"/>
                <a:gd name="T67" fmla="*/ 136 h 151"/>
                <a:gd name="T68" fmla="*/ 111 w 190"/>
                <a:gd name="T69" fmla="*/ 118 h 151"/>
                <a:gd name="T70" fmla="*/ 139 w 190"/>
                <a:gd name="T71" fmla="*/ 96 h 151"/>
                <a:gd name="T72" fmla="*/ 162 w 190"/>
                <a:gd name="T73" fmla="*/ 67 h 151"/>
                <a:gd name="T74" fmla="*/ 180 w 190"/>
                <a:gd name="T75" fmla="*/ 36 h 151"/>
                <a:gd name="T76" fmla="*/ 190 w 190"/>
                <a:gd name="T77" fmla="*/ 0 h 151"/>
                <a:gd name="T78" fmla="*/ 175 w 190"/>
                <a:gd name="T79" fmla="*/ 4 h 151"/>
                <a:gd name="T80" fmla="*/ 160 w 190"/>
                <a:gd name="T81" fmla="*/ 6 h 151"/>
                <a:gd name="T82" fmla="*/ 156 w 190"/>
                <a:gd name="T83" fmla="*/ 6 h 151"/>
                <a:gd name="T84" fmla="*/ 145 w 190"/>
                <a:gd name="T85" fmla="*/ 6 h 151"/>
                <a:gd name="T86" fmla="*/ 132 w 190"/>
                <a:gd name="T87" fmla="*/ 6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90" h="151">
                  <a:moveTo>
                    <a:pt x="132" y="6"/>
                  </a:moveTo>
                  <a:lnTo>
                    <a:pt x="118" y="33"/>
                  </a:lnTo>
                  <a:lnTo>
                    <a:pt x="99" y="55"/>
                  </a:lnTo>
                  <a:lnTo>
                    <a:pt x="99" y="57"/>
                  </a:lnTo>
                  <a:lnTo>
                    <a:pt x="99" y="63"/>
                  </a:lnTo>
                  <a:lnTo>
                    <a:pt x="96" y="69"/>
                  </a:lnTo>
                  <a:lnTo>
                    <a:pt x="93" y="73"/>
                  </a:lnTo>
                  <a:lnTo>
                    <a:pt x="87" y="76"/>
                  </a:lnTo>
                  <a:lnTo>
                    <a:pt x="82" y="79"/>
                  </a:lnTo>
                  <a:lnTo>
                    <a:pt x="75" y="81"/>
                  </a:lnTo>
                  <a:lnTo>
                    <a:pt x="73" y="81"/>
                  </a:lnTo>
                  <a:lnTo>
                    <a:pt x="70" y="81"/>
                  </a:lnTo>
                  <a:lnTo>
                    <a:pt x="66" y="81"/>
                  </a:lnTo>
                  <a:lnTo>
                    <a:pt x="60" y="82"/>
                  </a:lnTo>
                  <a:lnTo>
                    <a:pt x="54" y="85"/>
                  </a:lnTo>
                  <a:lnTo>
                    <a:pt x="55" y="90"/>
                  </a:lnTo>
                  <a:lnTo>
                    <a:pt x="58" y="94"/>
                  </a:lnTo>
                  <a:lnTo>
                    <a:pt x="58" y="100"/>
                  </a:lnTo>
                  <a:lnTo>
                    <a:pt x="58" y="112"/>
                  </a:lnTo>
                  <a:lnTo>
                    <a:pt x="57" y="118"/>
                  </a:lnTo>
                  <a:lnTo>
                    <a:pt x="55" y="124"/>
                  </a:lnTo>
                  <a:lnTo>
                    <a:pt x="51" y="129"/>
                  </a:lnTo>
                  <a:lnTo>
                    <a:pt x="46" y="133"/>
                  </a:lnTo>
                  <a:lnTo>
                    <a:pt x="40" y="135"/>
                  </a:lnTo>
                  <a:lnTo>
                    <a:pt x="34" y="136"/>
                  </a:lnTo>
                  <a:lnTo>
                    <a:pt x="30" y="136"/>
                  </a:lnTo>
                  <a:lnTo>
                    <a:pt x="19" y="136"/>
                  </a:lnTo>
                  <a:lnTo>
                    <a:pt x="9" y="136"/>
                  </a:lnTo>
                  <a:lnTo>
                    <a:pt x="4" y="144"/>
                  </a:lnTo>
                  <a:lnTo>
                    <a:pt x="0" y="150"/>
                  </a:lnTo>
                  <a:lnTo>
                    <a:pt x="3" y="151"/>
                  </a:lnTo>
                  <a:lnTo>
                    <a:pt x="6" y="151"/>
                  </a:lnTo>
                  <a:lnTo>
                    <a:pt x="43" y="147"/>
                  </a:lnTo>
                  <a:lnTo>
                    <a:pt x="79" y="136"/>
                  </a:lnTo>
                  <a:lnTo>
                    <a:pt x="111" y="118"/>
                  </a:lnTo>
                  <a:lnTo>
                    <a:pt x="139" y="96"/>
                  </a:lnTo>
                  <a:lnTo>
                    <a:pt x="162" y="67"/>
                  </a:lnTo>
                  <a:lnTo>
                    <a:pt x="180" y="36"/>
                  </a:lnTo>
                  <a:lnTo>
                    <a:pt x="190" y="0"/>
                  </a:lnTo>
                  <a:lnTo>
                    <a:pt x="175" y="4"/>
                  </a:lnTo>
                  <a:lnTo>
                    <a:pt x="160" y="6"/>
                  </a:lnTo>
                  <a:lnTo>
                    <a:pt x="156" y="6"/>
                  </a:lnTo>
                  <a:lnTo>
                    <a:pt x="145" y="6"/>
                  </a:lnTo>
                  <a:lnTo>
                    <a:pt x="132" y="6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  <p:sp>
          <p:nvSpPr>
            <p:cNvPr id="114" name="Freeform 24"/>
            <p:cNvSpPr>
              <a:spLocks/>
            </p:cNvSpPr>
            <p:nvPr/>
          </p:nvSpPr>
          <p:spPr bwMode="gray">
            <a:xfrm>
              <a:off x="866" y="2169"/>
              <a:ext cx="406" cy="405"/>
            </a:xfrm>
            <a:custGeom>
              <a:avLst/>
              <a:gdLst>
                <a:gd name="T0" fmla="*/ 259 w 406"/>
                <a:gd name="T1" fmla="*/ 129 h 405"/>
                <a:gd name="T2" fmla="*/ 280 w 406"/>
                <a:gd name="T3" fmla="*/ 126 h 405"/>
                <a:gd name="T4" fmla="*/ 282 w 406"/>
                <a:gd name="T5" fmla="*/ 107 h 405"/>
                <a:gd name="T6" fmla="*/ 277 w 406"/>
                <a:gd name="T7" fmla="*/ 99 h 405"/>
                <a:gd name="T8" fmla="*/ 220 w 406"/>
                <a:gd name="T9" fmla="*/ 72 h 405"/>
                <a:gd name="T10" fmla="*/ 238 w 406"/>
                <a:gd name="T11" fmla="*/ 69 h 405"/>
                <a:gd name="T12" fmla="*/ 241 w 406"/>
                <a:gd name="T13" fmla="*/ 51 h 405"/>
                <a:gd name="T14" fmla="*/ 235 w 406"/>
                <a:gd name="T15" fmla="*/ 44 h 405"/>
                <a:gd name="T16" fmla="*/ 195 w 406"/>
                <a:gd name="T17" fmla="*/ 35 h 405"/>
                <a:gd name="T18" fmla="*/ 175 w 406"/>
                <a:gd name="T19" fmla="*/ 9 h 405"/>
                <a:gd name="T20" fmla="*/ 165 w 406"/>
                <a:gd name="T21" fmla="*/ 2 h 405"/>
                <a:gd name="T22" fmla="*/ 151 w 406"/>
                <a:gd name="T23" fmla="*/ 0 h 405"/>
                <a:gd name="T24" fmla="*/ 138 w 406"/>
                <a:gd name="T25" fmla="*/ 15 h 405"/>
                <a:gd name="T26" fmla="*/ 157 w 406"/>
                <a:gd name="T27" fmla="*/ 69 h 405"/>
                <a:gd name="T28" fmla="*/ 180 w 406"/>
                <a:gd name="T29" fmla="*/ 132 h 405"/>
                <a:gd name="T30" fmla="*/ 190 w 406"/>
                <a:gd name="T31" fmla="*/ 165 h 405"/>
                <a:gd name="T32" fmla="*/ 160 w 406"/>
                <a:gd name="T33" fmla="*/ 177 h 405"/>
                <a:gd name="T34" fmla="*/ 106 w 406"/>
                <a:gd name="T35" fmla="*/ 182 h 405"/>
                <a:gd name="T36" fmla="*/ 76 w 406"/>
                <a:gd name="T37" fmla="*/ 183 h 405"/>
                <a:gd name="T38" fmla="*/ 21 w 406"/>
                <a:gd name="T39" fmla="*/ 192 h 405"/>
                <a:gd name="T40" fmla="*/ 4 w 406"/>
                <a:gd name="T41" fmla="*/ 278 h 405"/>
                <a:gd name="T42" fmla="*/ 81 w 406"/>
                <a:gd name="T43" fmla="*/ 222 h 405"/>
                <a:gd name="T44" fmla="*/ 124 w 406"/>
                <a:gd name="T45" fmla="*/ 224 h 405"/>
                <a:gd name="T46" fmla="*/ 175 w 406"/>
                <a:gd name="T47" fmla="*/ 231 h 405"/>
                <a:gd name="T48" fmla="*/ 189 w 406"/>
                <a:gd name="T49" fmla="*/ 246 h 405"/>
                <a:gd name="T50" fmla="*/ 172 w 406"/>
                <a:gd name="T51" fmla="*/ 293 h 405"/>
                <a:gd name="T52" fmla="*/ 150 w 406"/>
                <a:gd name="T53" fmla="*/ 357 h 405"/>
                <a:gd name="T54" fmla="*/ 135 w 406"/>
                <a:gd name="T55" fmla="*/ 401 h 405"/>
                <a:gd name="T56" fmla="*/ 156 w 406"/>
                <a:gd name="T57" fmla="*/ 405 h 405"/>
                <a:gd name="T58" fmla="*/ 169 w 406"/>
                <a:gd name="T59" fmla="*/ 404 h 405"/>
                <a:gd name="T60" fmla="*/ 181 w 406"/>
                <a:gd name="T61" fmla="*/ 389 h 405"/>
                <a:gd name="T62" fmla="*/ 199 w 406"/>
                <a:gd name="T63" fmla="*/ 363 h 405"/>
                <a:gd name="T64" fmla="*/ 238 w 406"/>
                <a:gd name="T65" fmla="*/ 360 h 405"/>
                <a:gd name="T66" fmla="*/ 241 w 406"/>
                <a:gd name="T67" fmla="*/ 342 h 405"/>
                <a:gd name="T68" fmla="*/ 235 w 406"/>
                <a:gd name="T69" fmla="*/ 333 h 405"/>
                <a:gd name="T70" fmla="*/ 238 w 406"/>
                <a:gd name="T71" fmla="*/ 306 h 405"/>
                <a:gd name="T72" fmla="*/ 280 w 406"/>
                <a:gd name="T73" fmla="*/ 305 h 405"/>
                <a:gd name="T74" fmla="*/ 282 w 406"/>
                <a:gd name="T75" fmla="*/ 285 h 405"/>
                <a:gd name="T76" fmla="*/ 277 w 406"/>
                <a:gd name="T77" fmla="*/ 278 h 405"/>
                <a:gd name="T78" fmla="*/ 294 w 406"/>
                <a:gd name="T79" fmla="*/ 233 h 405"/>
                <a:gd name="T80" fmla="*/ 376 w 406"/>
                <a:gd name="T81" fmla="*/ 230 h 405"/>
                <a:gd name="T82" fmla="*/ 403 w 406"/>
                <a:gd name="T83" fmla="*/ 213 h 405"/>
                <a:gd name="T84" fmla="*/ 397 w 406"/>
                <a:gd name="T85" fmla="*/ 185 h 405"/>
                <a:gd name="T86" fmla="*/ 367 w 406"/>
                <a:gd name="T87" fmla="*/ 174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6" h="405">
                  <a:moveTo>
                    <a:pt x="360" y="174"/>
                  </a:moveTo>
                  <a:lnTo>
                    <a:pt x="294" y="173"/>
                  </a:lnTo>
                  <a:lnTo>
                    <a:pt x="259" y="129"/>
                  </a:lnTo>
                  <a:lnTo>
                    <a:pt x="274" y="129"/>
                  </a:lnTo>
                  <a:lnTo>
                    <a:pt x="277" y="128"/>
                  </a:lnTo>
                  <a:lnTo>
                    <a:pt x="280" y="126"/>
                  </a:lnTo>
                  <a:lnTo>
                    <a:pt x="282" y="123"/>
                  </a:lnTo>
                  <a:lnTo>
                    <a:pt x="282" y="120"/>
                  </a:lnTo>
                  <a:lnTo>
                    <a:pt x="282" y="107"/>
                  </a:lnTo>
                  <a:lnTo>
                    <a:pt x="282" y="104"/>
                  </a:lnTo>
                  <a:lnTo>
                    <a:pt x="280" y="101"/>
                  </a:lnTo>
                  <a:lnTo>
                    <a:pt x="277" y="99"/>
                  </a:lnTo>
                  <a:lnTo>
                    <a:pt x="274" y="99"/>
                  </a:lnTo>
                  <a:lnTo>
                    <a:pt x="238" y="99"/>
                  </a:lnTo>
                  <a:lnTo>
                    <a:pt x="220" y="72"/>
                  </a:lnTo>
                  <a:lnTo>
                    <a:pt x="232" y="72"/>
                  </a:lnTo>
                  <a:lnTo>
                    <a:pt x="235" y="72"/>
                  </a:lnTo>
                  <a:lnTo>
                    <a:pt x="238" y="69"/>
                  </a:lnTo>
                  <a:lnTo>
                    <a:pt x="241" y="68"/>
                  </a:lnTo>
                  <a:lnTo>
                    <a:pt x="241" y="63"/>
                  </a:lnTo>
                  <a:lnTo>
                    <a:pt x="241" y="51"/>
                  </a:lnTo>
                  <a:lnTo>
                    <a:pt x="241" y="48"/>
                  </a:lnTo>
                  <a:lnTo>
                    <a:pt x="238" y="45"/>
                  </a:lnTo>
                  <a:lnTo>
                    <a:pt x="235" y="44"/>
                  </a:lnTo>
                  <a:lnTo>
                    <a:pt x="232" y="42"/>
                  </a:lnTo>
                  <a:lnTo>
                    <a:pt x="199" y="42"/>
                  </a:lnTo>
                  <a:lnTo>
                    <a:pt x="195" y="35"/>
                  </a:lnTo>
                  <a:lnTo>
                    <a:pt x="189" y="26"/>
                  </a:lnTo>
                  <a:lnTo>
                    <a:pt x="181" y="17"/>
                  </a:lnTo>
                  <a:lnTo>
                    <a:pt x="175" y="9"/>
                  </a:lnTo>
                  <a:lnTo>
                    <a:pt x="172" y="5"/>
                  </a:lnTo>
                  <a:lnTo>
                    <a:pt x="169" y="3"/>
                  </a:lnTo>
                  <a:lnTo>
                    <a:pt x="165" y="2"/>
                  </a:lnTo>
                  <a:lnTo>
                    <a:pt x="160" y="0"/>
                  </a:lnTo>
                  <a:lnTo>
                    <a:pt x="156" y="0"/>
                  </a:lnTo>
                  <a:lnTo>
                    <a:pt x="151" y="0"/>
                  </a:lnTo>
                  <a:lnTo>
                    <a:pt x="133" y="0"/>
                  </a:lnTo>
                  <a:lnTo>
                    <a:pt x="135" y="5"/>
                  </a:lnTo>
                  <a:lnTo>
                    <a:pt x="138" y="15"/>
                  </a:lnTo>
                  <a:lnTo>
                    <a:pt x="144" y="30"/>
                  </a:lnTo>
                  <a:lnTo>
                    <a:pt x="150" y="48"/>
                  </a:lnTo>
                  <a:lnTo>
                    <a:pt x="157" y="69"/>
                  </a:lnTo>
                  <a:lnTo>
                    <a:pt x="165" y="92"/>
                  </a:lnTo>
                  <a:lnTo>
                    <a:pt x="172" y="113"/>
                  </a:lnTo>
                  <a:lnTo>
                    <a:pt x="180" y="132"/>
                  </a:lnTo>
                  <a:lnTo>
                    <a:pt x="184" y="149"/>
                  </a:lnTo>
                  <a:lnTo>
                    <a:pt x="189" y="159"/>
                  </a:lnTo>
                  <a:lnTo>
                    <a:pt x="190" y="165"/>
                  </a:lnTo>
                  <a:lnTo>
                    <a:pt x="186" y="170"/>
                  </a:lnTo>
                  <a:lnTo>
                    <a:pt x="175" y="174"/>
                  </a:lnTo>
                  <a:lnTo>
                    <a:pt x="160" y="177"/>
                  </a:lnTo>
                  <a:lnTo>
                    <a:pt x="142" y="180"/>
                  </a:lnTo>
                  <a:lnTo>
                    <a:pt x="124" y="182"/>
                  </a:lnTo>
                  <a:lnTo>
                    <a:pt x="106" y="182"/>
                  </a:lnTo>
                  <a:lnTo>
                    <a:pt x="91" y="183"/>
                  </a:lnTo>
                  <a:lnTo>
                    <a:pt x="81" y="183"/>
                  </a:lnTo>
                  <a:lnTo>
                    <a:pt x="76" y="183"/>
                  </a:lnTo>
                  <a:lnTo>
                    <a:pt x="33" y="128"/>
                  </a:lnTo>
                  <a:lnTo>
                    <a:pt x="4" y="128"/>
                  </a:lnTo>
                  <a:lnTo>
                    <a:pt x="21" y="192"/>
                  </a:lnTo>
                  <a:lnTo>
                    <a:pt x="0" y="203"/>
                  </a:lnTo>
                  <a:lnTo>
                    <a:pt x="21" y="213"/>
                  </a:lnTo>
                  <a:lnTo>
                    <a:pt x="4" y="278"/>
                  </a:lnTo>
                  <a:lnTo>
                    <a:pt x="33" y="278"/>
                  </a:lnTo>
                  <a:lnTo>
                    <a:pt x="76" y="222"/>
                  </a:lnTo>
                  <a:lnTo>
                    <a:pt x="81" y="222"/>
                  </a:lnTo>
                  <a:lnTo>
                    <a:pt x="91" y="222"/>
                  </a:lnTo>
                  <a:lnTo>
                    <a:pt x="106" y="224"/>
                  </a:lnTo>
                  <a:lnTo>
                    <a:pt x="124" y="224"/>
                  </a:lnTo>
                  <a:lnTo>
                    <a:pt x="142" y="225"/>
                  </a:lnTo>
                  <a:lnTo>
                    <a:pt x="160" y="228"/>
                  </a:lnTo>
                  <a:lnTo>
                    <a:pt x="175" y="231"/>
                  </a:lnTo>
                  <a:lnTo>
                    <a:pt x="186" y="236"/>
                  </a:lnTo>
                  <a:lnTo>
                    <a:pt x="190" y="240"/>
                  </a:lnTo>
                  <a:lnTo>
                    <a:pt x="189" y="246"/>
                  </a:lnTo>
                  <a:lnTo>
                    <a:pt x="184" y="257"/>
                  </a:lnTo>
                  <a:lnTo>
                    <a:pt x="180" y="273"/>
                  </a:lnTo>
                  <a:lnTo>
                    <a:pt x="172" y="293"/>
                  </a:lnTo>
                  <a:lnTo>
                    <a:pt x="165" y="314"/>
                  </a:lnTo>
                  <a:lnTo>
                    <a:pt x="157" y="336"/>
                  </a:lnTo>
                  <a:lnTo>
                    <a:pt x="150" y="357"/>
                  </a:lnTo>
                  <a:lnTo>
                    <a:pt x="144" y="375"/>
                  </a:lnTo>
                  <a:lnTo>
                    <a:pt x="138" y="390"/>
                  </a:lnTo>
                  <a:lnTo>
                    <a:pt x="135" y="401"/>
                  </a:lnTo>
                  <a:lnTo>
                    <a:pt x="133" y="405"/>
                  </a:lnTo>
                  <a:lnTo>
                    <a:pt x="151" y="405"/>
                  </a:lnTo>
                  <a:lnTo>
                    <a:pt x="156" y="405"/>
                  </a:lnTo>
                  <a:lnTo>
                    <a:pt x="160" y="405"/>
                  </a:lnTo>
                  <a:lnTo>
                    <a:pt x="165" y="404"/>
                  </a:lnTo>
                  <a:lnTo>
                    <a:pt x="169" y="404"/>
                  </a:lnTo>
                  <a:lnTo>
                    <a:pt x="172" y="401"/>
                  </a:lnTo>
                  <a:lnTo>
                    <a:pt x="175" y="396"/>
                  </a:lnTo>
                  <a:lnTo>
                    <a:pt x="181" y="389"/>
                  </a:lnTo>
                  <a:lnTo>
                    <a:pt x="189" y="380"/>
                  </a:lnTo>
                  <a:lnTo>
                    <a:pt x="195" y="371"/>
                  </a:lnTo>
                  <a:lnTo>
                    <a:pt x="199" y="363"/>
                  </a:lnTo>
                  <a:lnTo>
                    <a:pt x="232" y="363"/>
                  </a:lnTo>
                  <a:lnTo>
                    <a:pt x="235" y="362"/>
                  </a:lnTo>
                  <a:lnTo>
                    <a:pt x="238" y="360"/>
                  </a:lnTo>
                  <a:lnTo>
                    <a:pt x="241" y="357"/>
                  </a:lnTo>
                  <a:lnTo>
                    <a:pt x="241" y="354"/>
                  </a:lnTo>
                  <a:lnTo>
                    <a:pt x="241" y="342"/>
                  </a:lnTo>
                  <a:lnTo>
                    <a:pt x="241" y="338"/>
                  </a:lnTo>
                  <a:lnTo>
                    <a:pt x="238" y="336"/>
                  </a:lnTo>
                  <a:lnTo>
                    <a:pt x="235" y="333"/>
                  </a:lnTo>
                  <a:lnTo>
                    <a:pt x="232" y="333"/>
                  </a:lnTo>
                  <a:lnTo>
                    <a:pt x="220" y="333"/>
                  </a:lnTo>
                  <a:lnTo>
                    <a:pt x="238" y="306"/>
                  </a:lnTo>
                  <a:lnTo>
                    <a:pt x="274" y="306"/>
                  </a:lnTo>
                  <a:lnTo>
                    <a:pt x="277" y="306"/>
                  </a:lnTo>
                  <a:lnTo>
                    <a:pt x="280" y="305"/>
                  </a:lnTo>
                  <a:lnTo>
                    <a:pt x="282" y="302"/>
                  </a:lnTo>
                  <a:lnTo>
                    <a:pt x="282" y="299"/>
                  </a:lnTo>
                  <a:lnTo>
                    <a:pt x="282" y="285"/>
                  </a:lnTo>
                  <a:lnTo>
                    <a:pt x="282" y="282"/>
                  </a:lnTo>
                  <a:lnTo>
                    <a:pt x="280" y="279"/>
                  </a:lnTo>
                  <a:lnTo>
                    <a:pt x="277" y="278"/>
                  </a:lnTo>
                  <a:lnTo>
                    <a:pt x="274" y="276"/>
                  </a:lnTo>
                  <a:lnTo>
                    <a:pt x="259" y="276"/>
                  </a:lnTo>
                  <a:lnTo>
                    <a:pt x="294" y="233"/>
                  </a:lnTo>
                  <a:lnTo>
                    <a:pt x="360" y="233"/>
                  </a:lnTo>
                  <a:lnTo>
                    <a:pt x="367" y="231"/>
                  </a:lnTo>
                  <a:lnTo>
                    <a:pt x="376" y="230"/>
                  </a:lnTo>
                  <a:lnTo>
                    <a:pt x="387" y="227"/>
                  </a:lnTo>
                  <a:lnTo>
                    <a:pt x="397" y="221"/>
                  </a:lnTo>
                  <a:lnTo>
                    <a:pt x="403" y="213"/>
                  </a:lnTo>
                  <a:lnTo>
                    <a:pt x="406" y="203"/>
                  </a:lnTo>
                  <a:lnTo>
                    <a:pt x="403" y="192"/>
                  </a:lnTo>
                  <a:lnTo>
                    <a:pt x="397" y="185"/>
                  </a:lnTo>
                  <a:lnTo>
                    <a:pt x="387" y="179"/>
                  </a:lnTo>
                  <a:lnTo>
                    <a:pt x="376" y="176"/>
                  </a:lnTo>
                  <a:lnTo>
                    <a:pt x="367" y="174"/>
                  </a:lnTo>
                  <a:lnTo>
                    <a:pt x="360" y="174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3209925" y="3665538"/>
            <a:ext cx="744538" cy="741362"/>
            <a:chOff x="1884" y="3188"/>
            <a:chExt cx="411" cy="409"/>
          </a:xfrm>
        </p:grpSpPr>
        <p:sp>
          <p:nvSpPr>
            <p:cNvPr id="116" name="Freeform 26"/>
            <p:cNvSpPr>
              <a:spLocks noEditPoints="1"/>
            </p:cNvSpPr>
            <p:nvPr/>
          </p:nvSpPr>
          <p:spPr bwMode="gray">
            <a:xfrm>
              <a:off x="1884" y="3188"/>
              <a:ext cx="411" cy="409"/>
            </a:xfrm>
            <a:custGeom>
              <a:avLst/>
              <a:gdLst>
                <a:gd name="T0" fmla="*/ 0 w 411"/>
                <a:gd name="T1" fmla="*/ 204 h 409"/>
                <a:gd name="T2" fmla="*/ 5 w 411"/>
                <a:gd name="T3" fmla="*/ 246 h 409"/>
                <a:gd name="T4" fmla="*/ 17 w 411"/>
                <a:gd name="T5" fmla="*/ 285 h 409"/>
                <a:gd name="T6" fmla="*/ 36 w 411"/>
                <a:gd name="T7" fmla="*/ 319 h 409"/>
                <a:gd name="T8" fmla="*/ 60 w 411"/>
                <a:gd name="T9" fmla="*/ 349 h 409"/>
                <a:gd name="T10" fmla="*/ 92 w 411"/>
                <a:gd name="T11" fmla="*/ 375 h 409"/>
                <a:gd name="T12" fmla="*/ 126 w 411"/>
                <a:gd name="T13" fmla="*/ 393 h 409"/>
                <a:gd name="T14" fmla="*/ 165 w 411"/>
                <a:gd name="T15" fmla="*/ 405 h 409"/>
                <a:gd name="T16" fmla="*/ 206 w 411"/>
                <a:gd name="T17" fmla="*/ 409 h 409"/>
                <a:gd name="T18" fmla="*/ 248 w 411"/>
                <a:gd name="T19" fmla="*/ 405 h 409"/>
                <a:gd name="T20" fmla="*/ 285 w 411"/>
                <a:gd name="T21" fmla="*/ 393 h 409"/>
                <a:gd name="T22" fmla="*/ 321 w 411"/>
                <a:gd name="T23" fmla="*/ 375 h 409"/>
                <a:gd name="T24" fmla="*/ 351 w 411"/>
                <a:gd name="T25" fmla="*/ 349 h 409"/>
                <a:gd name="T26" fmla="*/ 375 w 411"/>
                <a:gd name="T27" fmla="*/ 319 h 409"/>
                <a:gd name="T28" fmla="*/ 395 w 411"/>
                <a:gd name="T29" fmla="*/ 285 h 409"/>
                <a:gd name="T30" fmla="*/ 407 w 411"/>
                <a:gd name="T31" fmla="*/ 246 h 409"/>
                <a:gd name="T32" fmla="*/ 411 w 411"/>
                <a:gd name="T33" fmla="*/ 204 h 409"/>
                <a:gd name="T34" fmla="*/ 407 w 411"/>
                <a:gd name="T35" fmla="*/ 163 h 409"/>
                <a:gd name="T36" fmla="*/ 395 w 411"/>
                <a:gd name="T37" fmla="*/ 124 h 409"/>
                <a:gd name="T38" fmla="*/ 375 w 411"/>
                <a:gd name="T39" fmla="*/ 90 h 409"/>
                <a:gd name="T40" fmla="*/ 351 w 411"/>
                <a:gd name="T41" fmla="*/ 60 h 409"/>
                <a:gd name="T42" fmla="*/ 321 w 411"/>
                <a:gd name="T43" fmla="*/ 34 h 409"/>
                <a:gd name="T44" fmla="*/ 285 w 411"/>
                <a:gd name="T45" fmla="*/ 15 h 409"/>
                <a:gd name="T46" fmla="*/ 248 w 411"/>
                <a:gd name="T47" fmla="*/ 3 h 409"/>
                <a:gd name="T48" fmla="*/ 206 w 411"/>
                <a:gd name="T49" fmla="*/ 0 h 409"/>
                <a:gd name="T50" fmla="*/ 165 w 411"/>
                <a:gd name="T51" fmla="*/ 3 h 409"/>
                <a:gd name="T52" fmla="*/ 126 w 411"/>
                <a:gd name="T53" fmla="*/ 15 h 409"/>
                <a:gd name="T54" fmla="*/ 92 w 411"/>
                <a:gd name="T55" fmla="*/ 34 h 409"/>
                <a:gd name="T56" fmla="*/ 60 w 411"/>
                <a:gd name="T57" fmla="*/ 60 h 409"/>
                <a:gd name="T58" fmla="*/ 36 w 411"/>
                <a:gd name="T59" fmla="*/ 90 h 409"/>
                <a:gd name="T60" fmla="*/ 17 w 411"/>
                <a:gd name="T61" fmla="*/ 124 h 409"/>
                <a:gd name="T62" fmla="*/ 5 w 411"/>
                <a:gd name="T63" fmla="*/ 163 h 409"/>
                <a:gd name="T64" fmla="*/ 0 w 411"/>
                <a:gd name="T65" fmla="*/ 204 h 409"/>
                <a:gd name="T66" fmla="*/ 42 w 411"/>
                <a:gd name="T67" fmla="*/ 204 h 409"/>
                <a:gd name="T68" fmla="*/ 47 w 411"/>
                <a:gd name="T69" fmla="*/ 166 h 409"/>
                <a:gd name="T70" fmla="*/ 59 w 411"/>
                <a:gd name="T71" fmla="*/ 133 h 409"/>
                <a:gd name="T72" fmla="*/ 78 w 411"/>
                <a:gd name="T73" fmla="*/ 102 h 409"/>
                <a:gd name="T74" fmla="*/ 104 w 411"/>
                <a:gd name="T75" fmla="*/ 76 h 409"/>
                <a:gd name="T76" fmla="*/ 134 w 411"/>
                <a:gd name="T77" fmla="*/ 58 h 409"/>
                <a:gd name="T78" fmla="*/ 168 w 411"/>
                <a:gd name="T79" fmla="*/ 45 h 409"/>
                <a:gd name="T80" fmla="*/ 206 w 411"/>
                <a:gd name="T81" fmla="*/ 42 h 409"/>
                <a:gd name="T82" fmla="*/ 243 w 411"/>
                <a:gd name="T83" fmla="*/ 45 h 409"/>
                <a:gd name="T84" fmla="*/ 278 w 411"/>
                <a:gd name="T85" fmla="*/ 58 h 409"/>
                <a:gd name="T86" fmla="*/ 308 w 411"/>
                <a:gd name="T87" fmla="*/ 76 h 409"/>
                <a:gd name="T88" fmla="*/ 333 w 411"/>
                <a:gd name="T89" fmla="*/ 102 h 409"/>
                <a:gd name="T90" fmla="*/ 353 w 411"/>
                <a:gd name="T91" fmla="*/ 133 h 409"/>
                <a:gd name="T92" fmla="*/ 365 w 411"/>
                <a:gd name="T93" fmla="*/ 166 h 409"/>
                <a:gd name="T94" fmla="*/ 369 w 411"/>
                <a:gd name="T95" fmla="*/ 204 h 409"/>
                <a:gd name="T96" fmla="*/ 365 w 411"/>
                <a:gd name="T97" fmla="*/ 241 h 409"/>
                <a:gd name="T98" fmla="*/ 353 w 411"/>
                <a:gd name="T99" fmla="*/ 276 h 409"/>
                <a:gd name="T100" fmla="*/ 333 w 411"/>
                <a:gd name="T101" fmla="*/ 306 h 409"/>
                <a:gd name="T102" fmla="*/ 308 w 411"/>
                <a:gd name="T103" fmla="*/ 331 h 409"/>
                <a:gd name="T104" fmla="*/ 278 w 411"/>
                <a:gd name="T105" fmla="*/ 351 h 409"/>
                <a:gd name="T106" fmla="*/ 243 w 411"/>
                <a:gd name="T107" fmla="*/ 363 h 409"/>
                <a:gd name="T108" fmla="*/ 206 w 411"/>
                <a:gd name="T109" fmla="*/ 367 h 409"/>
                <a:gd name="T110" fmla="*/ 168 w 411"/>
                <a:gd name="T111" fmla="*/ 363 h 409"/>
                <a:gd name="T112" fmla="*/ 134 w 411"/>
                <a:gd name="T113" fmla="*/ 351 h 409"/>
                <a:gd name="T114" fmla="*/ 104 w 411"/>
                <a:gd name="T115" fmla="*/ 331 h 409"/>
                <a:gd name="T116" fmla="*/ 78 w 411"/>
                <a:gd name="T117" fmla="*/ 306 h 409"/>
                <a:gd name="T118" fmla="*/ 59 w 411"/>
                <a:gd name="T119" fmla="*/ 276 h 409"/>
                <a:gd name="T120" fmla="*/ 47 w 411"/>
                <a:gd name="T121" fmla="*/ 241 h 409"/>
                <a:gd name="T122" fmla="*/ 42 w 411"/>
                <a:gd name="T123" fmla="*/ 204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1" h="409">
                  <a:moveTo>
                    <a:pt x="0" y="204"/>
                  </a:moveTo>
                  <a:lnTo>
                    <a:pt x="5" y="246"/>
                  </a:lnTo>
                  <a:lnTo>
                    <a:pt x="17" y="285"/>
                  </a:lnTo>
                  <a:lnTo>
                    <a:pt x="36" y="319"/>
                  </a:lnTo>
                  <a:lnTo>
                    <a:pt x="60" y="349"/>
                  </a:lnTo>
                  <a:lnTo>
                    <a:pt x="92" y="375"/>
                  </a:lnTo>
                  <a:lnTo>
                    <a:pt x="126" y="393"/>
                  </a:lnTo>
                  <a:lnTo>
                    <a:pt x="165" y="405"/>
                  </a:lnTo>
                  <a:lnTo>
                    <a:pt x="206" y="409"/>
                  </a:lnTo>
                  <a:lnTo>
                    <a:pt x="248" y="405"/>
                  </a:lnTo>
                  <a:lnTo>
                    <a:pt x="285" y="393"/>
                  </a:lnTo>
                  <a:lnTo>
                    <a:pt x="321" y="375"/>
                  </a:lnTo>
                  <a:lnTo>
                    <a:pt x="351" y="349"/>
                  </a:lnTo>
                  <a:lnTo>
                    <a:pt x="375" y="319"/>
                  </a:lnTo>
                  <a:lnTo>
                    <a:pt x="395" y="285"/>
                  </a:lnTo>
                  <a:lnTo>
                    <a:pt x="407" y="246"/>
                  </a:lnTo>
                  <a:lnTo>
                    <a:pt x="411" y="204"/>
                  </a:lnTo>
                  <a:lnTo>
                    <a:pt x="407" y="163"/>
                  </a:lnTo>
                  <a:lnTo>
                    <a:pt x="395" y="124"/>
                  </a:lnTo>
                  <a:lnTo>
                    <a:pt x="375" y="90"/>
                  </a:lnTo>
                  <a:lnTo>
                    <a:pt x="351" y="60"/>
                  </a:lnTo>
                  <a:lnTo>
                    <a:pt x="321" y="34"/>
                  </a:lnTo>
                  <a:lnTo>
                    <a:pt x="285" y="15"/>
                  </a:lnTo>
                  <a:lnTo>
                    <a:pt x="248" y="3"/>
                  </a:lnTo>
                  <a:lnTo>
                    <a:pt x="206" y="0"/>
                  </a:lnTo>
                  <a:lnTo>
                    <a:pt x="165" y="3"/>
                  </a:lnTo>
                  <a:lnTo>
                    <a:pt x="126" y="15"/>
                  </a:lnTo>
                  <a:lnTo>
                    <a:pt x="92" y="34"/>
                  </a:lnTo>
                  <a:lnTo>
                    <a:pt x="60" y="60"/>
                  </a:lnTo>
                  <a:lnTo>
                    <a:pt x="36" y="90"/>
                  </a:lnTo>
                  <a:lnTo>
                    <a:pt x="17" y="124"/>
                  </a:lnTo>
                  <a:lnTo>
                    <a:pt x="5" y="163"/>
                  </a:lnTo>
                  <a:lnTo>
                    <a:pt x="0" y="204"/>
                  </a:lnTo>
                  <a:close/>
                  <a:moveTo>
                    <a:pt x="42" y="204"/>
                  </a:moveTo>
                  <a:lnTo>
                    <a:pt x="47" y="166"/>
                  </a:lnTo>
                  <a:lnTo>
                    <a:pt x="59" y="133"/>
                  </a:lnTo>
                  <a:lnTo>
                    <a:pt x="78" y="102"/>
                  </a:lnTo>
                  <a:lnTo>
                    <a:pt x="104" y="76"/>
                  </a:lnTo>
                  <a:lnTo>
                    <a:pt x="134" y="58"/>
                  </a:lnTo>
                  <a:lnTo>
                    <a:pt x="168" y="45"/>
                  </a:lnTo>
                  <a:lnTo>
                    <a:pt x="206" y="42"/>
                  </a:lnTo>
                  <a:lnTo>
                    <a:pt x="243" y="45"/>
                  </a:lnTo>
                  <a:lnTo>
                    <a:pt x="278" y="58"/>
                  </a:lnTo>
                  <a:lnTo>
                    <a:pt x="308" y="76"/>
                  </a:lnTo>
                  <a:lnTo>
                    <a:pt x="333" y="102"/>
                  </a:lnTo>
                  <a:lnTo>
                    <a:pt x="353" y="133"/>
                  </a:lnTo>
                  <a:lnTo>
                    <a:pt x="365" y="166"/>
                  </a:lnTo>
                  <a:lnTo>
                    <a:pt x="369" y="204"/>
                  </a:lnTo>
                  <a:lnTo>
                    <a:pt x="365" y="241"/>
                  </a:lnTo>
                  <a:lnTo>
                    <a:pt x="353" y="276"/>
                  </a:lnTo>
                  <a:lnTo>
                    <a:pt x="333" y="306"/>
                  </a:lnTo>
                  <a:lnTo>
                    <a:pt x="308" y="331"/>
                  </a:lnTo>
                  <a:lnTo>
                    <a:pt x="278" y="351"/>
                  </a:lnTo>
                  <a:lnTo>
                    <a:pt x="243" y="363"/>
                  </a:lnTo>
                  <a:lnTo>
                    <a:pt x="206" y="367"/>
                  </a:lnTo>
                  <a:lnTo>
                    <a:pt x="168" y="363"/>
                  </a:lnTo>
                  <a:lnTo>
                    <a:pt x="134" y="351"/>
                  </a:lnTo>
                  <a:lnTo>
                    <a:pt x="104" y="331"/>
                  </a:lnTo>
                  <a:lnTo>
                    <a:pt x="78" y="306"/>
                  </a:lnTo>
                  <a:lnTo>
                    <a:pt x="59" y="276"/>
                  </a:lnTo>
                  <a:lnTo>
                    <a:pt x="47" y="241"/>
                  </a:lnTo>
                  <a:lnTo>
                    <a:pt x="42" y="204"/>
                  </a:lnTo>
                  <a:close/>
                </a:path>
              </a:pathLst>
            </a:custGeom>
            <a:solidFill>
              <a:srgbClr val="F8F8F8"/>
            </a:solidFill>
            <a:ln w="19050" cmpd="sng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  <p:sp>
          <p:nvSpPr>
            <p:cNvPr id="117" name="Freeform 27"/>
            <p:cNvSpPr>
              <a:spLocks/>
            </p:cNvSpPr>
            <p:nvPr/>
          </p:nvSpPr>
          <p:spPr bwMode="gray">
            <a:xfrm>
              <a:off x="2064" y="3269"/>
              <a:ext cx="141" cy="229"/>
            </a:xfrm>
            <a:custGeom>
              <a:avLst/>
              <a:gdLst>
                <a:gd name="T0" fmla="*/ 32 w 141"/>
                <a:gd name="T1" fmla="*/ 229 h 229"/>
                <a:gd name="T2" fmla="*/ 24 w 141"/>
                <a:gd name="T3" fmla="*/ 229 h 229"/>
                <a:gd name="T4" fmla="*/ 18 w 141"/>
                <a:gd name="T5" fmla="*/ 228 h 229"/>
                <a:gd name="T6" fmla="*/ 12 w 141"/>
                <a:gd name="T7" fmla="*/ 225 h 229"/>
                <a:gd name="T8" fmla="*/ 8 w 141"/>
                <a:gd name="T9" fmla="*/ 222 h 229"/>
                <a:gd name="T10" fmla="*/ 5 w 141"/>
                <a:gd name="T11" fmla="*/ 217 h 229"/>
                <a:gd name="T12" fmla="*/ 3 w 141"/>
                <a:gd name="T13" fmla="*/ 213 h 229"/>
                <a:gd name="T14" fmla="*/ 2 w 141"/>
                <a:gd name="T15" fmla="*/ 207 h 229"/>
                <a:gd name="T16" fmla="*/ 0 w 141"/>
                <a:gd name="T17" fmla="*/ 199 h 229"/>
                <a:gd name="T18" fmla="*/ 2 w 141"/>
                <a:gd name="T19" fmla="*/ 190 h 229"/>
                <a:gd name="T20" fmla="*/ 5 w 141"/>
                <a:gd name="T21" fmla="*/ 181 h 229"/>
                <a:gd name="T22" fmla="*/ 11 w 141"/>
                <a:gd name="T23" fmla="*/ 172 h 229"/>
                <a:gd name="T24" fmla="*/ 18 w 141"/>
                <a:gd name="T25" fmla="*/ 162 h 229"/>
                <a:gd name="T26" fmla="*/ 80 w 141"/>
                <a:gd name="T27" fmla="*/ 88 h 229"/>
                <a:gd name="T28" fmla="*/ 83 w 141"/>
                <a:gd name="T29" fmla="*/ 84 h 229"/>
                <a:gd name="T30" fmla="*/ 86 w 141"/>
                <a:gd name="T31" fmla="*/ 79 h 229"/>
                <a:gd name="T32" fmla="*/ 87 w 141"/>
                <a:gd name="T33" fmla="*/ 73 h 229"/>
                <a:gd name="T34" fmla="*/ 89 w 141"/>
                <a:gd name="T35" fmla="*/ 69 h 229"/>
                <a:gd name="T36" fmla="*/ 87 w 141"/>
                <a:gd name="T37" fmla="*/ 63 h 229"/>
                <a:gd name="T38" fmla="*/ 86 w 141"/>
                <a:gd name="T39" fmla="*/ 58 h 229"/>
                <a:gd name="T40" fmla="*/ 83 w 141"/>
                <a:gd name="T41" fmla="*/ 55 h 229"/>
                <a:gd name="T42" fmla="*/ 78 w 141"/>
                <a:gd name="T43" fmla="*/ 51 h 229"/>
                <a:gd name="T44" fmla="*/ 74 w 141"/>
                <a:gd name="T45" fmla="*/ 49 h 229"/>
                <a:gd name="T46" fmla="*/ 68 w 141"/>
                <a:gd name="T47" fmla="*/ 49 h 229"/>
                <a:gd name="T48" fmla="*/ 63 w 141"/>
                <a:gd name="T49" fmla="*/ 49 h 229"/>
                <a:gd name="T50" fmla="*/ 59 w 141"/>
                <a:gd name="T51" fmla="*/ 51 h 229"/>
                <a:gd name="T52" fmla="*/ 56 w 141"/>
                <a:gd name="T53" fmla="*/ 55 h 229"/>
                <a:gd name="T54" fmla="*/ 53 w 141"/>
                <a:gd name="T55" fmla="*/ 58 h 229"/>
                <a:gd name="T56" fmla="*/ 51 w 141"/>
                <a:gd name="T57" fmla="*/ 64 h 229"/>
                <a:gd name="T58" fmla="*/ 50 w 141"/>
                <a:gd name="T59" fmla="*/ 69 h 229"/>
                <a:gd name="T60" fmla="*/ 51 w 141"/>
                <a:gd name="T61" fmla="*/ 75 h 229"/>
                <a:gd name="T62" fmla="*/ 53 w 141"/>
                <a:gd name="T63" fmla="*/ 81 h 229"/>
                <a:gd name="T64" fmla="*/ 56 w 141"/>
                <a:gd name="T65" fmla="*/ 85 h 229"/>
                <a:gd name="T66" fmla="*/ 62 w 141"/>
                <a:gd name="T67" fmla="*/ 91 h 229"/>
                <a:gd name="T68" fmla="*/ 30 w 141"/>
                <a:gd name="T69" fmla="*/ 129 h 229"/>
                <a:gd name="T70" fmla="*/ 17 w 141"/>
                <a:gd name="T71" fmla="*/ 115 h 229"/>
                <a:gd name="T72" fmla="*/ 9 w 141"/>
                <a:gd name="T73" fmla="*/ 102 h 229"/>
                <a:gd name="T74" fmla="*/ 3 w 141"/>
                <a:gd name="T75" fmla="*/ 87 h 229"/>
                <a:gd name="T76" fmla="*/ 2 w 141"/>
                <a:gd name="T77" fmla="*/ 70 h 229"/>
                <a:gd name="T78" fmla="*/ 5 w 141"/>
                <a:gd name="T79" fmla="*/ 51 h 229"/>
                <a:gd name="T80" fmla="*/ 11 w 141"/>
                <a:gd name="T81" fmla="*/ 34 h 229"/>
                <a:gd name="T82" fmla="*/ 21 w 141"/>
                <a:gd name="T83" fmla="*/ 19 h 229"/>
                <a:gd name="T84" fmla="*/ 35 w 141"/>
                <a:gd name="T85" fmla="*/ 9 h 229"/>
                <a:gd name="T86" fmla="*/ 51 w 141"/>
                <a:gd name="T87" fmla="*/ 1 h 229"/>
                <a:gd name="T88" fmla="*/ 71 w 141"/>
                <a:gd name="T89" fmla="*/ 0 h 229"/>
                <a:gd name="T90" fmla="*/ 89 w 141"/>
                <a:gd name="T91" fmla="*/ 1 h 229"/>
                <a:gd name="T92" fmla="*/ 105 w 141"/>
                <a:gd name="T93" fmla="*/ 7 h 229"/>
                <a:gd name="T94" fmla="*/ 119 w 141"/>
                <a:gd name="T95" fmla="*/ 19 h 229"/>
                <a:gd name="T96" fmla="*/ 129 w 141"/>
                <a:gd name="T97" fmla="*/ 33 h 229"/>
                <a:gd name="T98" fmla="*/ 135 w 141"/>
                <a:gd name="T99" fmla="*/ 49 h 229"/>
                <a:gd name="T100" fmla="*/ 137 w 141"/>
                <a:gd name="T101" fmla="*/ 69 h 229"/>
                <a:gd name="T102" fmla="*/ 134 w 141"/>
                <a:gd name="T103" fmla="*/ 91 h 229"/>
                <a:gd name="T104" fmla="*/ 122 w 141"/>
                <a:gd name="T105" fmla="*/ 115 h 229"/>
                <a:gd name="T106" fmla="*/ 101 w 141"/>
                <a:gd name="T107" fmla="*/ 139 h 229"/>
                <a:gd name="T108" fmla="*/ 99 w 141"/>
                <a:gd name="T109" fmla="*/ 142 h 229"/>
                <a:gd name="T110" fmla="*/ 66 w 141"/>
                <a:gd name="T111" fmla="*/ 177 h 229"/>
                <a:gd name="T112" fmla="*/ 141 w 141"/>
                <a:gd name="T113" fmla="*/ 177 h 229"/>
                <a:gd name="T114" fmla="*/ 141 w 141"/>
                <a:gd name="T115" fmla="*/ 229 h 229"/>
                <a:gd name="T116" fmla="*/ 32 w 141"/>
                <a:gd name="T117" fmla="*/ 229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1" h="229">
                  <a:moveTo>
                    <a:pt x="32" y="229"/>
                  </a:moveTo>
                  <a:lnTo>
                    <a:pt x="24" y="229"/>
                  </a:lnTo>
                  <a:lnTo>
                    <a:pt x="18" y="228"/>
                  </a:lnTo>
                  <a:lnTo>
                    <a:pt x="12" y="225"/>
                  </a:lnTo>
                  <a:lnTo>
                    <a:pt x="8" y="222"/>
                  </a:lnTo>
                  <a:lnTo>
                    <a:pt x="5" y="217"/>
                  </a:lnTo>
                  <a:lnTo>
                    <a:pt x="3" y="213"/>
                  </a:lnTo>
                  <a:lnTo>
                    <a:pt x="2" y="207"/>
                  </a:lnTo>
                  <a:lnTo>
                    <a:pt x="0" y="199"/>
                  </a:lnTo>
                  <a:lnTo>
                    <a:pt x="2" y="190"/>
                  </a:lnTo>
                  <a:lnTo>
                    <a:pt x="5" y="181"/>
                  </a:lnTo>
                  <a:lnTo>
                    <a:pt x="11" y="172"/>
                  </a:lnTo>
                  <a:lnTo>
                    <a:pt x="18" y="162"/>
                  </a:lnTo>
                  <a:lnTo>
                    <a:pt x="80" y="88"/>
                  </a:lnTo>
                  <a:lnTo>
                    <a:pt x="83" y="84"/>
                  </a:lnTo>
                  <a:lnTo>
                    <a:pt x="86" y="79"/>
                  </a:lnTo>
                  <a:lnTo>
                    <a:pt x="87" y="73"/>
                  </a:lnTo>
                  <a:lnTo>
                    <a:pt x="89" y="69"/>
                  </a:lnTo>
                  <a:lnTo>
                    <a:pt x="87" y="63"/>
                  </a:lnTo>
                  <a:lnTo>
                    <a:pt x="86" y="58"/>
                  </a:lnTo>
                  <a:lnTo>
                    <a:pt x="83" y="55"/>
                  </a:lnTo>
                  <a:lnTo>
                    <a:pt x="78" y="51"/>
                  </a:lnTo>
                  <a:lnTo>
                    <a:pt x="74" y="49"/>
                  </a:lnTo>
                  <a:lnTo>
                    <a:pt x="68" y="49"/>
                  </a:lnTo>
                  <a:lnTo>
                    <a:pt x="63" y="49"/>
                  </a:lnTo>
                  <a:lnTo>
                    <a:pt x="59" y="51"/>
                  </a:lnTo>
                  <a:lnTo>
                    <a:pt x="56" y="55"/>
                  </a:lnTo>
                  <a:lnTo>
                    <a:pt x="53" y="58"/>
                  </a:lnTo>
                  <a:lnTo>
                    <a:pt x="51" y="64"/>
                  </a:lnTo>
                  <a:lnTo>
                    <a:pt x="50" y="69"/>
                  </a:lnTo>
                  <a:lnTo>
                    <a:pt x="51" y="75"/>
                  </a:lnTo>
                  <a:lnTo>
                    <a:pt x="53" y="81"/>
                  </a:lnTo>
                  <a:lnTo>
                    <a:pt x="56" y="85"/>
                  </a:lnTo>
                  <a:lnTo>
                    <a:pt x="62" y="91"/>
                  </a:lnTo>
                  <a:lnTo>
                    <a:pt x="30" y="129"/>
                  </a:lnTo>
                  <a:lnTo>
                    <a:pt x="17" y="115"/>
                  </a:lnTo>
                  <a:lnTo>
                    <a:pt x="9" y="102"/>
                  </a:lnTo>
                  <a:lnTo>
                    <a:pt x="3" y="87"/>
                  </a:lnTo>
                  <a:lnTo>
                    <a:pt x="2" y="70"/>
                  </a:lnTo>
                  <a:lnTo>
                    <a:pt x="5" y="51"/>
                  </a:lnTo>
                  <a:lnTo>
                    <a:pt x="11" y="34"/>
                  </a:lnTo>
                  <a:lnTo>
                    <a:pt x="21" y="19"/>
                  </a:lnTo>
                  <a:lnTo>
                    <a:pt x="35" y="9"/>
                  </a:lnTo>
                  <a:lnTo>
                    <a:pt x="51" y="1"/>
                  </a:lnTo>
                  <a:lnTo>
                    <a:pt x="71" y="0"/>
                  </a:lnTo>
                  <a:lnTo>
                    <a:pt x="89" y="1"/>
                  </a:lnTo>
                  <a:lnTo>
                    <a:pt x="105" y="7"/>
                  </a:lnTo>
                  <a:lnTo>
                    <a:pt x="119" y="19"/>
                  </a:lnTo>
                  <a:lnTo>
                    <a:pt x="129" y="33"/>
                  </a:lnTo>
                  <a:lnTo>
                    <a:pt x="135" y="49"/>
                  </a:lnTo>
                  <a:lnTo>
                    <a:pt x="137" y="69"/>
                  </a:lnTo>
                  <a:lnTo>
                    <a:pt x="134" y="91"/>
                  </a:lnTo>
                  <a:lnTo>
                    <a:pt x="122" y="115"/>
                  </a:lnTo>
                  <a:lnTo>
                    <a:pt x="101" y="139"/>
                  </a:lnTo>
                  <a:lnTo>
                    <a:pt x="99" y="142"/>
                  </a:lnTo>
                  <a:lnTo>
                    <a:pt x="66" y="177"/>
                  </a:lnTo>
                  <a:lnTo>
                    <a:pt x="141" y="177"/>
                  </a:lnTo>
                  <a:lnTo>
                    <a:pt x="141" y="229"/>
                  </a:lnTo>
                  <a:lnTo>
                    <a:pt x="32" y="229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  <p:sp>
          <p:nvSpPr>
            <p:cNvPr id="118" name="Freeform 28"/>
            <p:cNvSpPr>
              <a:spLocks/>
            </p:cNvSpPr>
            <p:nvPr/>
          </p:nvSpPr>
          <p:spPr bwMode="gray">
            <a:xfrm>
              <a:off x="1946" y="3333"/>
              <a:ext cx="102" cy="113"/>
            </a:xfrm>
            <a:custGeom>
              <a:avLst/>
              <a:gdLst>
                <a:gd name="T0" fmla="*/ 0 w 102"/>
                <a:gd name="T1" fmla="*/ 113 h 113"/>
                <a:gd name="T2" fmla="*/ 33 w 102"/>
                <a:gd name="T3" fmla="*/ 54 h 113"/>
                <a:gd name="T4" fmla="*/ 3 w 102"/>
                <a:gd name="T5" fmla="*/ 0 h 113"/>
                <a:gd name="T6" fmla="*/ 33 w 102"/>
                <a:gd name="T7" fmla="*/ 0 h 113"/>
                <a:gd name="T8" fmla="*/ 51 w 102"/>
                <a:gd name="T9" fmla="*/ 33 h 113"/>
                <a:gd name="T10" fmla="*/ 70 w 102"/>
                <a:gd name="T11" fmla="*/ 0 h 113"/>
                <a:gd name="T12" fmla="*/ 99 w 102"/>
                <a:gd name="T13" fmla="*/ 0 h 113"/>
                <a:gd name="T14" fmla="*/ 69 w 102"/>
                <a:gd name="T15" fmla="*/ 54 h 113"/>
                <a:gd name="T16" fmla="*/ 102 w 102"/>
                <a:gd name="T17" fmla="*/ 113 h 113"/>
                <a:gd name="T18" fmla="*/ 72 w 102"/>
                <a:gd name="T19" fmla="*/ 113 h 113"/>
                <a:gd name="T20" fmla="*/ 51 w 102"/>
                <a:gd name="T21" fmla="*/ 75 h 113"/>
                <a:gd name="T22" fmla="*/ 30 w 102"/>
                <a:gd name="T23" fmla="*/ 113 h 113"/>
                <a:gd name="T24" fmla="*/ 0 w 102"/>
                <a:gd name="T25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13">
                  <a:moveTo>
                    <a:pt x="0" y="113"/>
                  </a:moveTo>
                  <a:lnTo>
                    <a:pt x="33" y="54"/>
                  </a:lnTo>
                  <a:lnTo>
                    <a:pt x="3" y="0"/>
                  </a:lnTo>
                  <a:lnTo>
                    <a:pt x="33" y="0"/>
                  </a:lnTo>
                  <a:lnTo>
                    <a:pt x="51" y="33"/>
                  </a:lnTo>
                  <a:lnTo>
                    <a:pt x="70" y="0"/>
                  </a:lnTo>
                  <a:lnTo>
                    <a:pt x="99" y="0"/>
                  </a:lnTo>
                  <a:lnTo>
                    <a:pt x="69" y="54"/>
                  </a:lnTo>
                  <a:lnTo>
                    <a:pt x="102" y="113"/>
                  </a:lnTo>
                  <a:lnTo>
                    <a:pt x="72" y="113"/>
                  </a:lnTo>
                  <a:lnTo>
                    <a:pt x="51" y="75"/>
                  </a:lnTo>
                  <a:lnTo>
                    <a:pt x="30" y="113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4851400" y="2287588"/>
            <a:ext cx="741363" cy="741362"/>
            <a:chOff x="3349" y="3250"/>
            <a:chExt cx="380" cy="380"/>
          </a:xfrm>
        </p:grpSpPr>
        <p:sp>
          <p:nvSpPr>
            <p:cNvPr id="120" name="Freeform 30"/>
            <p:cNvSpPr>
              <a:spLocks/>
            </p:cNvSpPr>
            <p:nvPr/>
          </p:nvSpPr>
          <p:spPr bwMode="gray">
            <a:xfrm>
              <a:off x="3349" y="3250"/>
              <a:ext cx="380" cy="190"/>
            </a:xfrm>
            <a:custGeom>
              <a:avLst/>
              <a:gdLst>
                <a:gd name="T0" fmla="*/ 204 w 409"/>
                <a:gd name="T1" fmla="*/ 0 h 207"/>
                <a:gd name="T2" fmla="*/ 246 w 409"/>
                <a:gd name="T3" fmla="*/ 5 h 207"/>
                <a:gd name="T4" fmla="*/ 285 w 409"/>
                <a:gd name="T5" fmla="*/ 17 h 207"/>
                <a:gd name="T6" fmla="*/ 319 w 409"/>
                <a:gd name="T7" fmla="*/ 36 h 207"/>
                <a:gd name="T8" fmla="*/ 349 w 409"/>
                <a:gd name="T9" fmla="*/ 60 h 207"/>
                <a:gd name="T10" fmla="*/ 375 w 409"/>
                <a:gd name="T11" fmla="*/ 92 h 207"/>
                <a:gd name="T12" fmla="*/ 393 w 409"/>
                <a:gd name="T13" fmla="*/ 126 h 207"/>
                <a:gd name="T14" fmla="*/ 405 w 409"/>
                <a:gd name="T15" fmla="*/ 164 h 207"/>
                <a:gd name="T16" fmla="*/ 409 w 409"/>
                <a:gd name="T17" fmla="*/ 206 h 207"/>
                <a:gd name="T18" fmla="*/ 409 w 409"/>
                <a:gd name="T19" fmla="*/ 207 h 207"/>
                <a:gd name="T20" fmla="*/ 409 w 409"/>
                <a:gd name="T21" fmla="*/ 207 h 207"/>
                <a:gd name="T22" fmla="*/ 358 w 409"/>
                <a:gd name="T23" fmla="*/ 207 h 207"/>
                <a:gd name="T24" fmla="*/ 270 w 409"/>
                <a:gd name="T25" fmla="*/ 69 h 207"/>
                <a:gd name="T26" fmla="*/ 270 w 409"/>
                <a:gd name="T27" fmla="*/ 108 h 207"/>
                <a:gd name="T28" fmla="*/ 204 w 409"/>
                <a:gd name="T29" fmla="*/ 108 h 207"/>
                <a:gd name="T30" fmla="*/ 204 w 409"/>
                <a:gd name="T31" fmla="*/ 42 h 207"/>
                <a:gd name="T32" fmla="*/ 168 w 409"/>
                <a:gd name="T33" fmla="*/ 47 h 207"/>
                <a:gd name="T34" fmla="*/ 133 w 409"/>
                <a:gd name="T35" fmla="*/ 59 h 207"/>
                <a:gd name="T36" fmla="*/ 102 w 409"/>
                <a:gd name="T37" fmla="*/ 78 h 207"/>
                <a:gd name="T38" fmla="*/ 78 w 409"/>
                <a:gd name="T39" fmla="*/ 104 h 207"/>
                <a:gd name="T40" fmla="*/ 58 w 409"/>
                <a:gd name="T41" fmla="*/ 134 h 207"/>
                <a:gd name="T42" fmla="*/ 46 w 409"/>
                <a:gd name="T43" fmla="*/ 168 h 207"/>
                <a:gd name="T44" fmla="*/ 42 w 409"/>
                <a:gd name="T45" fmla="*/ 206 h 207"/>
                <a:gd name="T46" fmla="*/ 42 w 409"/>
                <a:gd name="T47" fmla="*/ 207 h 207"/>
                <a:gd name="T48" fmla="*/ 42 w 409"/>
                <a:gd name="T49" fmla="*/ 207 h 207"/>
                <a:gd name="T50" fmla="*/ 0 w 409"/>
                <a:gd name="T51" fmla="*/ 207 h 207"/>
                <a:gd name="T52" fmla="*/ 0 w 409"/>
                <a:gd name="T53" fmla="*/ 207 h 207"/>
                <a:gd name="T54" fmla="*/ 0 w 409"/>
                <a:gd name="T55" fmla="*/ 206 h 207"/>
                <a:gd name="T56" fmla="*/ 3 w 409"/>
                <a:gd name="T57" fmla="*/ 164 h 207"/>
                <a:gd name="T58" fmla="*/ 15 w 409"/>
                <a:gd name="T59" fmla="*/ 126 h 207"/>
                <a:gd name="T60" fmla="*/ 34 w 409"/>
                <a:gd name="T61" fmla="*/ 92 h 207"/>
                <a:gd name="T62" fmla="*/ 60 w 409"/>
                <a:gd name="T63" fmla="*/ 60 h 207"/>
                <a:gd name="T64" fmla="*/ 90 w 409"/>
                <a:gd name="T65" fmla="*/ 36 h 207"/>
                <a:gd name="T66" fmla="*/ 124 w 409"/>
                <a:gd name="T67" fmla="*/ 17 h 207"/>
                <a:gd name="T68" fmla="*/ 163 w 409"/>
                <a:gd name="T69" fmla="*/ 5 h 207"/>
                <a:gd name="T70" fmla="*/ 204 w 409"/>
                <a:gd name="T71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9" h="207">
                  <a:moveTo>
                    <a:pt x="204" y="0"/>
                  </a:moveTo>
                  <a:lnTo>
                    <a:pt x="246" y="5"/>
                  </a:lnTo>
                  <a:lnTo>
                    <a:pt x="285" y="17"/>
                  </a:lnTo>
                  <a:lnTo>
                    <a:pt x="319" y="36"/>
                  </a:lnTo>
                  <a:lnTo>
                    <a:pt x="349" y="60"/>
                  </a:lnTo>
                  <a:lnTo>
                    <a:pt x="375" y="92"/>
                  </a:lnTo>
                  <a:lnTo>
                    <a:pt x="393" y="126"/>
                  </a:lnTo>
                  <a:lnTo>
                    <a:pt x="405" y="164"/>
                  </a:lnTo>
                  <a:lnTo>
                    <a:pt x="409" y="206"/>
                  </a:lnTo>
                  <a:lnTo>
                    <a:pt x="409" y="207"/>
                  </a:lnTo>
                  <a:lnTo>
                    <a:pt x="409" y="207"/>
                  </a:lnTo>
                  <a:lnTo>
                    <a:pt x="358" y="207"/>
                  </a:lnTo>
                  <a:lnTo>
                    <a:pt x="270" y="69"/>
                  </a:lnTo>
                  <a:lnTo>
                    <a:pt x="270" y="108"/>
                  </a:lnTo>
                  <a:lnTo>
                    <a:pt x="204" y="108"/>
                  </a:lnTo>
                  <a:lnTo>
                    <a:pt x="204" y="42"/>
                  </a:lnTo>
                  <a:lnTo>
                    <a:pt x="168" y="47"/>
                  </a:lnTo>
                  <a:lnTo>
                    <a:pt x="133" y="59"/>
                  </a:lnTo>
                  <a:lnTo>
                    <a:pt x="102" y="78"/>
                  </a:lnTo>
                  <a:lnTo>
                    <a:pt x="78" y="104"/>
                  </a:lnTo>
                  <a:lnTo>
                    <a:pt x="58" y="134"/>
                  </a:lnTo>
                  <a:lnTo>
                    <a:pt x="46" y="168"/>
                  </a:lnTo>
                  <a:lnTo>
                    <a:pt x="42" y="206"/>
                  </a:lnTo>
                  <a:lnTo>
                    <a:pt x="42" y="207"/>
                  </a:lnTo>
                  <a:lnTo>
                    <a:pt x="42" y="207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0" y="206"/>
                  </a:lnTo>
                  <a:lnTo>
                    <a:pt x="3" y="164"/>
                  </a:lnTo>
                  <a:lnTo>
                    <a:pt x="15" y="126"/>
                  </a:lnTo>
                  <a:lnTo>
                    <a:pt x="34" y="92"/>
                  </a:lnTo>
                  <a:lnTo>
                    <a:pt x="60" y="60"/>
                  </a:lnTo>
                  <a:lnTo>
                    <a:pt x="90" y="36"/>
                  </a:lnTo>
                  <a:lnTo>
                    <a:pt x="124" y="17"/>
                  </a:lnTo>
                  <a:lnTo>
                    <a:pt x="163" y="5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  <p:sp>
          <p:nvSpPr>
            <p:cNvPr id="121" name="Freeform 31"/>
            <p:cNvSpPr>
              <a:spLocks/>
            </p:cNvSpPr>
            <p:nvPr/>
          </p:nvSpPr>
          <p:spPr bwMode="gray">
            <a:xfrm>
              <a:off x="3396" y="3313"/>
              <a:ext cx="143" cy="254"/>
            </a:xfrm>
            <a:custGeom>
              <a:avLst/>
              <a:gdLst>
                <a:gd name="T0" fmla="*/ 88 w 153"/>
                <a:gd name="T1" fmla="*/ 276 h 276"/>
                <a:gd name="T2" fmla="*/ 88 w 153"/>
                <a:gd name="T3" fmla="*/ 237 h 276"/>
                <a:gd name="T4" fmla="*/ 153 w 153"/>
                <a:gd name="T5" fmla="*/ 237 h 276"/>
                <a:gd name="T6" fmla="*/ 153 w 153"/>
                <a:gd name="T7" fmla="*/ 39 h 276"/>
                <a:gd name="T8" fmla="*/ 88 w 153"/>
                <a:gd name="T9" fmla="*/ 39 h 276"/>
                <a:gd name="T10" fmla="*/ 88 w 153"/>
                <a:gd name="T11" fmla="*/ 0 h 276"/>
                <a:gd name="T12" fmla="*/ 0 w 153"/>
                <a:gd name="T13" fmla="*/ 138 h 276"/>
                <a:gd name="T14" fmla="*/ 88 w 153"/>
                <a:gd name="T15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276">
                  <a:moveTo>
                    <a:pt x="88" y="276"/>
                  </a:moveTo>
                  <a:lnTo>
                    <a:pt x="88" y="237"/>
                  </a:lnTo>
                  <a:lnTo>
                    <a:pt x="153" y="237"/>
                  </a:lnTo>
                  <a:lnTo>
                    <a:pt x="153" y="39"/>
                  </a:lnTo>
                  <a:lnTo>
                    <a:pt x="88" y="39"/>
                  </a:lnTo>
                  <a:lnTo>
                    <a:pt x="88" y="0"/>
                  </a:lnTo>
                  <a:lnTo>
                    <a:pt x="0" y="138"/>
                  </a:lnTo>
                  <a:lnTo>
                    <a:pt x="88" y="276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  <p:sp>
          <p:nvSpPr>
            <p:cNvPr id="122" name="Freeform 32"/>
            <p:cNvSpPr>
              <a:spLocks/>
            </p:cNvSpPr>
            <p:nvPr/>
          </p:nvSpPr>
          <p:spPr bwMode="gray">
            <a:xfrm>
              <a:off x="3349" y="3440"/>
              <a:ext cx="380" cy="190"/>
            </a:xfrm>
            <a:custGeom>
              <a:avLst/>
              <a:gdLst>
                <a:gd name="T0" fmla="*/ 204 w 409"/>
                <a:gd name="T1" fmla="*/ 207 h 207"/>
                <a:gd name="T2" fmla="*/ 246 w 409"/>
                <a:gd name="T3" fmla="*/ 203 h 207"/>
                <a:gd name="T4" fmla="*/ 285 w 409"/>
                <a:gd name="T5" fmla="*/ 191 h 207"/>
                <a:gd name="T6" fmla="*/ 319 w 409"/>
                <a:gd name="T7" fmla="*/ 173 h 207"/>
                <a:gd name="T8" fmla="*/ 349 w 409"/>
                <a:gd name="T9" fmla="*/ 147 h 207"/>
                <a:gd name="T10" fmla="*/ 375 w 409"/>
                <a:gd name="T11" fmla="*/ 117 h 207"/>
                <a:gd name="T12" fmla="*/ 393 w 409"/>
                <a:gd name="T13" fmla="*/ 83 h 207"/>
                <a:gd name="T14" fmla="*/ 405 w 409"/>
                <a:gd name="T15" fmla="*/ 44 h 207"/>
                <a:gd name="T16" fmla="*/ 409 w 409"/>
                <a:gd name="T17" fmla="*/ 2 h 207"/>
                <a:gd name="T18" fmla="*/ 409 w 409"/>
                <a:gd name="T19" fmla="*/ 2 h 207"/>
                <a:gd name="T20" fmla="*/ 409 w 409"/>
                <a:gd name="T21" fmla="*/ 0 h 207"/>
                <a:gd name="T22" fmla="*/ 358 w 409"/>
                <a:gd name="T23" fmla="*/ 0 h 207"/>
                <a:gd name="T24" fmla="*/ 270 w 409"/>
                <a:gd name="T25" fmla="*/ 138 h 207"/>
                <a:gd name="T26" fmla="*/ 270 w 409"/>
                <a:gd name="T27" fmla="*/ 99 h 207"/>
                <a:gd name="T28" fmla="*/ 204 w 409"/>
                <a:gd name="T29" fmla="*/ 99 h 207"/>
                <a:gd name="T30" fmla="*/ 204 w 409"/>
                <a:gd name="T31" fmla="*/ 165 h 207"/>
                <a:gd name="T32" fmla="*/ 168 w 409"/>
                <a:gd name="T33" fmla="*/ 161 h 207"/>
                <a:gd name="T34" fmla="*/ 133 w 409"/>
                <a:gd name="T35" fmla="*/ 149 h 207"/>
                <a:gd name="T36" fmla="*/ 102 w 409"/>
                <a:gd name="T37" fmla="*/ 129 h 207"/>
                <a:gd name="T38" fmla="*/ 78 w 409"/>
                <a:gd name="T39" fmla="*/ 104 h 207"/>
                <a:gd name="T40" fmla="*/ 58 w 409"/>
                <a:gd name="T41" fmla="*/ 74 h 207"/>
                <a:gd name="T42" fmla="*/ 46 w 409"/>
                <a:gd name="T43" fmla="*/ 39 h 207"/>
                <a:gd name="T44" fmla="*/ 42 w 409"/>
                <a:gd name="T45" fmla="*/ 2 h 207"/>
                <a:gd name="T46" fmla="*/ 42 w 409"/>
                <a:gd name="T47" fmla="*/ 2 h 207"/>
                <a:gd name="T48" fmla="*/ 42 w 409"/>
                <a:gd name="T49" fmla="*/ 0 h 207"/>
                <a:gd name="T50" fmla="*/ 0 w 409"/>
                <a:gd name="T51" fmla="*/ 0 h 207"/>
                <a:gd name="T52" fmla="*/ 0 w 409"/>
                <a:gd name="T53" fmla="*/ 2 h 207"/>
                <a:gd name="T54" fmla="*/ 0 w 409"/>
                <a:gd name="T55" fmla="*/ 2 h 207"/>
                <a:gd name="T56" fmla="*/ 3 w 409"/>
                <a:gd name="T57" fmla="*/ 44 h 207"/>
                <a:gd name="T58" fmla="*/ 15 w 409"/>
                <a:gd name="T59" fmla="*/ 83 h 207"/>
                <a:gd name="T60" fmla="*/ 34 w 409"/>
                <a:gd name="T61" fmla="*/ 117 h 207"/>
                <a:gd name="T62" fmla="*/ 60 w 409"/>
                <a:gd name="T63" fmla="*/ 147 h 207"/>
                <a:gd name="T64" fmla="*/ 90 w 409"/>
                <a:gd name="T65" fmla="*/ 173 h 207"/>
                <a:gd name="T66" fmla="*/ 124 w 409"/>
                <a:gd name="T67" fmla="*/ 191 h 207"/>
                <a:gd name="T68" fmla="*/ 163 w 409"/>
                <a:gd name="T69" fmla="*/ 203 h 207"/>
                <a:gd name="T70" fmla="*/ 204 w 409"/>
                <a:gd name="T71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9" h="207">
                  <a:moveTo>
                    <a:pt x="204" y="207"/>
                  </a:moveTo>
                  <a:lnTo>
                    <a:pt x="246" y="203"/>
                  </a:lnTo>
                  <a:lnTo>
                    <a:pt x="285" y="191"/>
                  </a:lnTo>
                  <a:lnTo>
                    <a:pt x="319" y="173"/>
                  </a:lnTo>
                  <a:lnTo>
                    <a:pt x="349" y="147"/>
                  </a:lnTo>
                  <a:lnTo>
                    <a:pt x="375" y="117"/>
                  </a:lnTo>
                  <a:lnTo>
                    <a:pt x="393" y="83"/>
                  </a:lnTo>
                  <a:lnTo>
                    <a:pt x="405" y="44"/>
                  </a:lnTo>
                  <a:lnTo>
                    <a:pt x="409" y="2"/>
                  </a:lnTo>
                  <a:lnTo>
                    <a:pt x="409" y="2"/>
                  </a:lnTo>
                  <a:lnTo>
                    <a:pt x="409" y="0"/>
                  </a:lnTo>
                  <a:lnTo>
                    <a:pt x="358" y="0"/>
                  </a:lnTo>
                  <a:lnTo>
                    <a:pt x="270" y="138"/>
                  </a:lnTo>
                  <a:lnTo>
                    <a:pt x="270" y="99"/>
                  </a:lnTo>
                  <a:lnTo>
                    <a:pt x="204" y="99"/>
                  </a:lnTo>
                  <a:lnTo>
                    <a:pt x="204" y="165"/>
                  </a:lnTo>
                  <a:lnTo>
                    <a:pt x="168" y="161"/>
                  </a:lnTo>
                  <a:lnTo>
                    <a:pt x="133" y="149"/>
                  </a:lnTo>
                  <a:lnTo>
                    <a:pt x="102" y="129"/>
                  </a:lnTo>
                  <a:lnTo>
                    <a:pt x="78" y="104"/>
                  </a:lnTo>
                  <a:lnTo>
                    <a:pt x="58" y="74"/>
                  </a:lnTo>
                  <a:lnTo>
                    <a:pt x="46" y="39"/>
                  </a:lnTo>
                  <a:lnTo>
                    <a:pt x="42" y="2"/>
                  </a:lnTo>
                  <a:lnTo>
                    <a:pt x="42" y="2"/>
                  </a:lnTo>
                  <a:lnTo>
                    <a:pt x="4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3" y="44"/>
                  </a:lnTo>
                  <a:lnTo>
                    <a:pt x="15" y="83"/>
                  </a:lnTo>
                  <a:lnTo>
                    <a:pt x="34" y="117"/>
                  </a:lnTo>
                  <a:lnTo>
                    <a:pt x="60" y="147"/>
                  </a:lnTo>
                  <a:lnTo>
                    <a:pt x="90" y="173"/>
                  </a:lnTo>
                  <a:lnTo>
                    <a:pt x="124" y="191"/>
                  </a:lnTo>
                  <a:lnTo>
                    <a:pt x="163" y="203"/>
                  </a:lnTo>
                  <a:lnTo>
                    <a:pt x="204" y="207"/>
                  </a:lnTo>
                  <a:close/>
                </a:path>
              </a:pathLst>
            </a:custGeom>
            <a:solidFill>
              <a:srgbClr val="F8F8F8"/>
            </a:solidFill>
            <a:ln w="0">
              <a:solidFill>
                <a:srgbClr val="F8F8F8"/>
              </a:solidFill>
              <a:prstDash val="solid"/>
              <a:round/>
              <a:headEnd/>
              <a:tailEnd/>
            </a:ln>
            <a:effectLst>
              <a:outerShdw dist="35921" dir="2700000" algn="ctr" rotWithShape="0">
                <a:srgbClr val="333333">
                  <a:alpha val="50000"/>
                </a:srgbClr>
              </a:outerShdw>
            </a:effec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23" name="Text Box 33"/>
          <p:cNvSpPr txBox="1">
            <a:spLocks noChangeArrowheads="1"/>
          </p:cNvSpPr>
          <p:nvPr/>
        </p:nvSpPr>
        <p:spPr bwMode="black">
          <a:xfrm>
            <a:off x="3279249" y="5530731"/>
            <a:ext cx="288229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Durée: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04 semaines</a:t>
            </a:r>
          </a:p>
          <a:p>
            <a:pPr eaLnBrk="0" hangingPunct="0"/>
            <a:r>
              <a:rPr lang="en-US" sz="1600" b="1" dirty="0" smtClean="0">
                <a:latin typeface="Times New Roman" pitchFamily="18" charset="0"/>
                <a:cs typeface="Times New Roman" pitchFamily="18" charset="0"/>
              </a:rPr>
              <a:t>Villes: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Douala &amp; Yaoundé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0" y="0"/>
            <a:ext cx="9144000" cy="100010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ZoneTexte 34"/>
          <p:cNvSpPr txBox="1"/>
          <p:nvPr/>
        </p:nvSpPr>
        <p:spPr>
          <a:xfrm>
            <a:off x="0" y="142852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Rappel principe &amp; mécanisme</a:t>
            </a:r>
            <a:endParaRPr lang="fr-FR" sz="4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6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Image 36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6440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3282106" y="1340768"/>
            <a:ext cx="5868144" cy="5112567"/>
          </a:xfrm>
          <a:prstGeom prst="rect">
            <a:avLst/>
          </a:prstGeom>
        </p:spPr>
        <p:txBody>
          <a:bodyPr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Verdana"/>
              <a:buChar char="›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" indent="0">
              <a:lnSpc>
                <a:spcPct val="150000"/>
              </a:lnSpc>
              <a:buNone/>
            </a:pPr>
            <a:r>
              <a:rPr lang="fr-FR" sz="1200" b="1" dirty="0" smtClean="0">
                <a:latin typeface="Times New Roman" pitchFamily="18" charset="0"/>
                <a:cs typeface="Times New Roman" pitchFamily="18" charset="0"/>
              </a:rPr>
              <a:t>Sur le mécanisme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Facilite le gain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Effort client réduit ( accès facile à la promotion)</a:t>
            </a:r>
          </a:p>
          <a:p>
            <a:pPr marL="64008" indent="0">
              <a:lnSpc>
                <a:spcPct val="150000"/>
              </a:lnSpc>
              <a:buNone/>
            </a:pPr>
            <a:r>
              <a:rPr lang="fr-FR" sz="1200" b="1" dirty="0" smtClean="0">
                <a:latin typeface="Times New Roman" pitchFamily="18" charset="0"/>
                <a:cs typeface="Times New Roman" pitchFamily="18" charset="0"/>
              </a:rPr>
              <a:t>Sur les lots: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Souhaiteraient avoir des free issues pour la dégustation à la prochaine promotion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Lot adéquat à la période en cours( rentrée scolaire), mais pas adéquat pour certains clients</a:t>
            </a:r>
          </a:p>
          <a:p>
            <a:pPr marL="64008" indent="0">
              <a:lnSpc>
                <a:spcPct val="150000"/>
              </a:lnSpc>
              <a:buNone/>
            </a:pPr>
            <a:r>
              <a:rPr lang="fr-FR" sz="1200" b="1" dirty="0" smtClean="0">
                <a:latin typeface="Times New Roman" pitchFamily="18" charset="0"/>
                <a:cs typeface="Times New Roman" pitchFamily="18" charset="0"/>
              </a:rPr>
              <a:t>Sur le produit VQR:</a:t>
            </a:r>
            <a:endParaRPr lang="fr-FR" sz="12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Satisfaction de la majorité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De bons apports calorifiques</a:t>
            </a:r>
          </a:p>
          <a:p>
            <a:pPr marL="64008" indent="0">
              <a:lnSpc>
                <a:spcPct val="150000"/>
              </a:lnSpc>
              <a:buNone/>
            </a:pPr>
            <a:r>
              <a:rPr lang="fr-FR" sz="1200" b="1" dirty="0" smtClean="0">
                <a:latin typeface="Times New Roman" pitchFamily="18" charset="0"/>
                <a:cs typeface="Times New Roman" pitchFamily="18" charset="0"/>
              </a:rPr>
              <a:t>Sur leur suggestions: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Faire des promotions permanemment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Réduction du prix de La VQR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Prix unique dans tous les PDV’S</a:t>
            </a:r>
          </a:p>
          <a:p>
            <a:pPr marL="64008" indent="0">
              <a:lnSpc>
                <a:spcPct val="150000"/>
              </a:lnSpc>
              <a:buNone/>
            </a:pPr>
            <a:endParaRPr lang="fr-FR" sz="16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64008" indent="0">
              <a:lnSpc>
                <a:spcPct val="150000"/>
              </a:lnSpc>
              <a:buNone/>
            </a:pPr>
            <a:endParaRPr lang="fr-FR" sz="16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36605"/>
            <a:ext cx="3103902" cy="20655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82" y="3299867"/>
            <a:ext cx="2987824" cy="24234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Retour clients</a:t>
            </a:r>
            <a:endParaRPr lang="fr-FR" sz="4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190" descr="LPM logo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 9" descr="Bel_groupe_2010_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28211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/>
              <a:t>NPS (Net Promoter Score)</a:t>
            </a:r>
            <a:endParaRPr lang="fr-FR" sz="4400" b="1" dirty="0"/>
          </a:p>
        </p:txBody>
      </p:sp>
      <p:pic>
        <p:nvPicPr>
          <p:cNvPr id="1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42844" y="857232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S2</a:t>
            </a:r>
            <a:endParaRPr lang="fr-FR" dirty="0"/>
          </a:p>
        </p:txBody>
      </p:sp>
      <p:graphicFrame>
        <p:nvGraphicFramePr>
          <p:cNvPr id="15" name="Graphique 14"/>
          <p:cNvGraphicFramePr/>
          <p:nvPr/>
        </p:nvGraphicFramePr>
        <p:xfrm>
          <a:off x="714348" y="3143248"/>
          <a:ext cx="5786478" cy="3100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Tableau 18"/>
          <p:cNvGraphicFramePr>
            <a:graphicFrameLocks noGrp="1"/>
          </p:cNvGraphicFramePr>
          <p:nvPr/>
        </p:nvGraphicFramePr>
        <p:xfrm>
          <a:off x="142844" y="1285860"/>
          <a:ext cx="6477023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371"/>
                <a:gridCol w="701207"/>
                <a:gridCol w="925289"/>
                <a:gridCol w="925289"/>
                <a:gridCol w="925289"/>
                <a:gridCol w="925289"/>
                <a:gridCol w="925289"/>
              </a:tblGrid>
              <a:tr h="577275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Pays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Villes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Echantillon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Promoteurs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Détracteurs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Passifs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NPS</a:t>
                      </a:r>
                      <a:endParaRPr lang="fr-FR" dirty="0"/>
                    </a:p>
                  </a:txBody>
                  <a:tcPr anchor="ctr"/>
                </a:tc>
              </a:tr>
              <a:tr h="334453"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Cameroun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DLA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100%</a:t>
                      </a:r>
                      <a:endParaRPr lang="fr-FR" dirty="0"/>
                    </a:p>
                  </a:txBody>
                  <a:tcPr anchor="ctr"/>
                </a:tc>
              </a:tr>
              <a:tr h="334453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YDE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100%</a:t>
                      </a:r>
                      <a:endParaRPr lang="fr-FR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76234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/>
              <a:t>NPS (Net Promoter Score)</a:t>
            </a:r>
            <a:endParaRPr lang="fr-FR" sz="4400" b="1" dirty="0"/>
          </a:p>
        </p:txBody>
      </p:sp>
      <p:pic>
        <p:nvPicPr>
          <p:cNvPr id="1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42844" y="857232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S3</a:t>
            </a:r>
            <a:endParaRPr lang="fr-FR" dirty="0"/>
          </a:p>
        </p:txBody>
      </p:sp>
      <p:graphicFrame>
        <p:nvGraphicFramePr>
          <p:cNvPr id="15" name="Graphique 14"/>
          <p:cNvGraphicFramePr/>
          <p:nvPr/>
        </p:nvGraphicFramePr>
        <p:xfrm>
          <a:off x="714348" y="3143248"/>
          <a:ext cx="5786478" cy="3100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8" name="Tableau 17"/>
          <p:cNvGraphicFramePr>
            <a:graphicFrameLocks noGrp="1"/>
          </p:cNvGraphicFramePr>
          <p:nvPr/>
        </p:nvGraphicFramePr>
        <p:xfrm>
          <a:off x="142844" y="1357298"/>
          <a:ext cx="6572298" cy="1428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66277"/>
                <a:gridCol w="711521"/>
                <a:gridCol w="938900"/>
                <a:gridCol w="938900"/>
                <a:gridCol w="938900"/>
                <a:gridCol w="938900"/>
                <a:gridCol w="938900"/>
              </a:tblGrid>
              <a:tr h="661852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Pays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Villes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Echantillon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Promoteurs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Détracteurs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Passifs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NPS</a:t>
                      </a:r>
                      <a:endParaRPr lang="fr-FR" dirty="0"/>
                    </a:p>
                  </a:txBody>
                  <a:tcPr anchor="ctr"/>
                </a:tc>
              </a:tr>
              <a:tr h="383454"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Cameroun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DLA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100%</a:t>
                      </a:r>
                      <a:endParaRPr lang="fr-FR" dirty="0"/>
                    </a:p>
                  </a:txBody>
                  <a:tcPr anchor="ctr"/>
                </a:tc>
              </a:tr>
              <a:tr h="383454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YDE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100%</a:t>
                      </a:r>
                      <a:endParaRPr lang="fr-FR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376234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 smtClean="0"/>
              <a:t>NPS (Net Promoter Score)</a:t>
            </a:r>
            <a:endParaRPr lang="fr-FR" sz="4400" b="1" dirty="0"/>
          </a:p>
        </p:txBody>
      </p:sp>
      <p:pic>
        <p:nvPicPr>
          <p:cNvPr id="1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42844" y="857232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S4</a:t>
            </a:r>
            <a:endParaRPr lang="fr-FR" dirty="0"/>
          </a:p>
        </p:txBody>
      </p:sp>
      <p:graphicFrame>
        <p:nvGraphicFramePr>
          <p:cNvPr id="13" name="Tableau 12"/>
          <p:cNvGraphicFramePr>
            <a:graphicFrameLocks noGrp="1"/>
          </p:cNvGraphicFramePr>
          <p:nvPr/>
        </p:nvGraphicFramePr>
        <p:xfrm>
          <a:off x="214282" y="1214422"/>
          <a:ext cx="6572298" cy="1428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6277"/>
                <a:gridCol w="711521"/>
                <a:gridCol w="938900"/>
                <a:gridCol w="938900"/>
                <a:gridCol w="938900"/>
                <a:gridCol w="938900"/>
                <a:gridCol w="938900"/>
              </a:tblGrid>
              <a:tr h="661852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Pays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Villes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Echantillon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Promoteurs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Détracteurs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Passifs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NPS</a:t>
                      </a:r>
                      <a:endParaRPr lang="fr-FR" dirty="0"/>
                    </a:p>
                  </a:txBody>
                  <a:tcPr anchor="ctr"/>
                </a:tc>
              </a:tr>
              <a:tr h="383454">
                <a:tc rowSpan="2"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Cameroun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DLA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100%</a:t>
                      </a:r>
                      <a:endParaRPr lang="fr-FR" dirty="0"/>
                    </a:p>
                  </a:txBody>
                  <a:tcPr anchor="ctr"/>
                </a:tc>
              </a:tr>
              <a:tr h="383454"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YDE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0</a:t>
                      </a:r>
                      <a:endParaRPr lang="fr-FR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100%</a:t>
                      </a:r>
                      <a:endParaRPr lang="fr-FR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5" name="Graphique 14"/>
          <p:cNvGraphicFramePr/>
          <p:nvPr/>
        </p:nvGraphicFramePr>
        <p:xfrm>
          <a:off x="714348" y="3143248"/>
          <a:ext cx="5786478" cy="31003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="" xmlns:p14="http://schemas.microsoft.com/office/powerpoint/2010/main" val="376234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3275856" y="1340767"/>
            <a:ext cx="5868144" cy="5112567"/>
          </a:xfrm>
          <a:prstGeom prst="rect">
            <a:avLst/>
          </a:prstGeom>
        </p:spPr>
        <p:txBody>
          <a:bodyPr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Verdana"/>
              <a:buChar char="›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" indent="0">
              <a:lnSpc>
                <a:spcPct val="150000"/>
              </a:lnSpc>
              <a:buNone/>
            </a:pPr>
            <a:r>
              <a:rPr lang="fr-FR" sz="1600" b="1" dirty="0" smtClean="0">
                <a:latin typeface="Times New Roman" pitchFamily="18" charset="0"/>
                <a:cs typeface="Times New Roman" pitchFamily="18" charset="0"/>
              </a:rPr>
              <a:t>Sur les fromages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L’apparition  d’HOLLANDAISE  à Mahima Bonamoussadi à 950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Le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</a:rPr>
              <a:t>pdv</a:t>
            </a: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 Carrefour innove avec son fromage CARREFOUR KID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Taux  de présence de ALVITA réduit dans les </a:t>
            </a:r>
            <a:r>
              <a:rPr lang="fr-FR" sz="1200" dirty="0" err="1" smtClean="0">
                <a:latin typeface="Times New Roman" pitchFamily="18" charset="0"/>
                <a:cs typeface="Times New Roman" pitchFamily="18" charset="0"/>
              </a:rPr>
              <a:t>pdv’s</a:t>
            </a:r>
            <a:endParaRPr lang="fr-FR" sz="1200" dirty="0" smtClean="0">
              <a:latin typeface="Times New Roman" pitchFamily="18" charset="0"/>
              <a:cs typeface="Times New Roman" pitchFamily="18" charset="0"/>
            </a:endParaRPr>
          </a:p>
          <a:p>
            <a:pPr marL="64008" indent="0">
              <a:lnSpc>
                <a:spcPct val="150000"/>
              </a:lnSpc>
              <a:buNone/>
            </a:pPr>
            <a:r>
              <a:rPr lang="fr-FR" sz="1600" b="1" dirty="0" smtClean="0">
                <a:latin typeface="Times New Roman" pitchFamily="18" charset="0"/>
                <a:cs typeface="Times New Roman" pitchFamily="18" charset="0"/>
              </a:rPr>
              <a:t>Sur les margarines:</a:t>
            </a:r>
          </a:p>
          <a:p>
            <a:pPr marL="64008" indent="0">
              <a:lnSpc>
                <a:spcPct val="150000"/>
              </a:lnSpc>
            </a:pPr>
            <a:r>
              <a:rPr lang="fr-FR" sz="1600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64008" indent="0">
              <a:lnSpc>
                <a:spcPct val="150000"/>
              </a:lnSpc>
              <a:buNone/>
            </a:pPr>
            <a:r>
              <a:rPr lang="fr-FR" sz="1600" b="1" dirty="0" smtClean="0">
                <a:latin typeface="Times New Roman" pitchFamily="18" charset="0"/>
                <a:cs typeface="Times New Roman" pitchFamily="18" charset="0"/>
              </a:rPr>
              <a:t>Sur les mayonnaises:</a:t>
            </a:r>
            <a:endParaRPr lang="fr-FR" sz="1600" b="1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Promotion de la Mayonnaise Everyday(500ml) dans les supermarchés santa Lucia (-250frs)</a:t>
            </a:r>
          </a:p>
          <a:p>
            <a:pPr marL="64008" indent="0">
              <a:lnSpc>
                <a:spcPct val="150000"/>
              </a:lnSpc>
              <a:buNone/>
            </a:pPr>
            <a:r>
              <a:rPr lang="fr-FR" sz="1600" b="1" dirty="0" smtClean="0">
                <a:latin typeface="Times New Roman" pitchFamily="18" charset="0"/>
                <a:cs typeface="Times New Roman" pitchFamily="18" charset="0"/>
              </a:rPr>
              <a:t>Sur les pattes chocolatées:</a:t>
            </a:r>
          </a:p>
          <a:p>
            <a:pPr>
              <a:lnSpc>
                <a:spcPct val="150000"/>
              </a:lnSpc>
            </a:pPr>
            <a:r>
              <a:rPr lang="fr-FR" sz="1200" dirty="0" smtClean="0">
                <a:latin typeface="Times New Roman" pitchFamily="18" charset="0"/>
                <a:cs typeface="Times New Roman" pitchFamily="18" charset="0"/>
              </a:rPr>
              <a:t>Bambi de 100g en promotion à Carrefour à 500frs CFA  </a:t>
            </a:r>
            <a:endParaRPr lang="fr-FR" sz="1600" dirty="0">
              <a:latin typeface="Times New Roman" pitchFamily="18" charset="0"/>
              <a:cs typeface="Times New Roman" pitchFamily="18" charset="0"/>
            </a:endParaRPr>
          </a:p>
          <a:p>
            <a:pPr marL="64008" indent="0">
              <a:lnSpc>
                <a:spcPct val="150000"/>
              </a:lnSpc>
              <a:buNone/>
            </a:pPr>
            <a:endParaRPr lang="fr-FR" sz="16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3048" y="1340767"/>
            <a:ext cx="2917223" cy="231919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58" y="3700551"/>
            <a:ext cx="2998114" cy="226825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71435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Veille concurrentielle</a:t>
            </a:r>
            <a:endParaRPr lang="fr-FR" sz="4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190" descr="LPM logo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Image 8" descr="Bel_groupe_2010_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0866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430" y="1268760"/>
            <a:ext cx="5067300" cy="38227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11198" y="1249343"/>
            <a:ext cx="4885798" cy="1368152"/>
          </a:xfrm>
        </p:spPr>
        <p:txBody>
          <a:bodyPr>
            <a:normAutofit/>
          </a:bodyPr>
          <a:lstStyle/>
          <a:p>
            <a:pPr algn="ctr"/>
            <a:r>
              <a:rPr lang="fr-FR" b="1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Visibilité</a:t>
            </a:r>
            <a:endParaRPr lang="fr-FR" b="1" i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9" name="Image 78" descr="http_2F2Fmumandnurse.fr2Fwp-content2Fuploads2F20162F012Fvache-qui-rit-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85" y="2141553"/>
            <a:ext cx="1800200" cy="2949907"/>
          </a:xfrm>
          <a:prstGeom prst="rect">
            <a:avLst/>
          </a:prstGeom>
        </p:spPr>
      </p:pic>
      <p:pic>
        <p:nvPicPr>
          <p:cNvPr id="4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8282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BTS global overview</a:t>
            </a:r>
            <a:endParaRPr lang="fr-FR" sz="4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927067" y="1268760"/>
            <a:ext cx="5286412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4008" indent="0">
              <a:lnSpc>
                <a:spcPct val="150000"/>
              </a:lnSpc>
              <a:buNone/>
            </a:pP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Observations:</a:t>
            </a:r>
          </a:p>
          <a:p>
            <a:pPr marL="64008" indent="0">
              <a:lnSpc>
                <a:spcPct val="150000"/>
              </a:lnSpc>
              <a:buNone/>
            </a:pPr>
            <a:endParaRPr lang="fr-FR" b="1" dirty="0" smtClean="0">
              <a:latin typeface="Times New Roman" pitchFamily="18" charset="0"/>
              <a:cs typeface="Times New Roman" pitchFamily="18" charset="0"/>
            </a:endParaRPr>
          </a:p>
          <a:p>
            <a:pPr marL="64008" indent="0">
              <a:lnSpc>
                <a:spcPct val="150000"/>
              </a:lnSpc>
              <a:buFont typeface="Arial" pitchFamily="34" charset="0"/>
              <a:buChar char="•"/>
            </a:pP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PLV effective à Douala &amp; Yaoundé aux couleurs de la promotion BTS</a:t>
            </a:r>
          </a:p>
          <a:p>
            <a:pPr marL="64008" indent="0">
              <a:lnSpc>
                <a:spcPct val="150000"/>
              </a:lnSpc>
            </a:pPr>
            <a:endParaRPr lang="fr-FR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64008" indent="0">
              <a:lnSpc>
                <a:spcPct val="150000"/>
              </a:lnSpc>
            </a:pPr>
            <a:endParaRPr lang="fr-FR" sz="1600" dirty="0" smtClean="0">
              <a:latin typeface="Times New Roman" pitchFamily="18" charset="0"/>
              <a:cs typeface="Times New Roman" pitchFamily="18" charset="0"/>
            </a:endParaRPr>
          </a:p>
          <a:p>
            <a:pPr marL="64008" indent="0">
              <a:lnSpc>
                <a:spcPct val="150000"/>
              </a:lnSpc>
              <a:buNone/>
            </a:pPr>
            <a:r>
              <a:rPr lang="fr-FR" b="1" dirty="0" smtClean="0">
                <a:latin typeface="Times New Roman" pitchFamily="18" charset="0"/>
                <a:cs typeface="Times New Roman" pitchFamily="18" charset="0"/>
              </a:rPr>
              <a:t>Les Actions:</a:t>
            </a:r>
          </a:p>
          <a:p>
            <a:pPr marL="64008" indent="0">
              <a:lnSpc>
                <a:spcPct val="150000"/>
              </a:lnSpc>
              <a:buNone/>
            </a:pPr>
            <a:endParaRPr lang="fr-FR" b="1" dirty="0" smtClean="0">
              <a:latin typeface="Times New Roman" pitchFamily="18" charset="0"/>
              <a:cs typeface="Times New Roman" pitchFamily="18" charset="0"/>
            </a:endParaRPr>
          </a:p>
          <a:p>
            <a:pPr marL="349758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Veiller au Maintien les supports de visibilité VQR dans les différents </a:t>
            </a:r>
            <a:r>
              <a:rPr lang="fr-FR" sz="1600" dirty="0" err="1" smtClean="0">
                <a:latin typeface="Times New Roman" pitchFamily="18" charset="0"/>
                <a:cs typeface="Times New Roman" pitchFamily="18" charset="0"/>
              </a:rPr>
              <a:t>PDV’s</a:t>
            </a:r>
            <a:r>
              <a:rPr lang="fr-FR" sz="1600" dirty="0" smtClean="0">
                <a:latin typeface="Times New Roman" pitchFamily="18" charset="0"/>
                <a:cs typeface="Times New Roman" pitchFamily="18" charset="0"/>
              </a:rPr>
              <a:t> jusqu’à la fin de l’activation.</a:t>
            </a:r>
          </a:p>
          <a:p>
            <a:pPr marL="64008" indent="0">
              <a:lnSpc>
                <a:spcPct val="150000"/>
              </a:lnSpc>
            </a:pPr>
            <a:endParaRPr lang="fr-FR" sz="16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6" name="Image 25" descr="call_to_action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1520" y="4077072"/>
            <a:ext cx="2876477" cy="2076446"/>
          </a:xfrm>
          <a:prstGeom prst="rect">
            <a:avLst/>
          </a:prstGeom>
        </p:spPr>
      </p:pic>
      <p:pic>
        <p:nvPicPr>
          <p:cNvPr id="1026" name="Picture 2" descr="Image result for observation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0557"/>
            <a:ext cx="3617185" cy="15891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39552" y="830557"/>
            <a:ext cx="2880320" cy="627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Image result for PROMOTION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96752"/>
            <a:ext cx="6076950" cy="38004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90" descr="LPM logo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395536" y="5013176"/>
            <a:ext cx="8928992" cy="108012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400" i="1" dirty="0" smtClean="0">
                <a:solidFill>
                  <a:srgbClr val="FF0000"/>
                </a:solidFill>
              </a:rPr>
              <a:t>Balade photos d’activation dans les PDV’s pour la campagne BTS</a:t>
            </a:r>
            <a:endParaRPr lang="fr-FR" sz="24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3015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lated image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036" r="5096" b="10428"/>
          <a:stretch/>
        </p:blipFill>
        <p:spPr bwMode="auto">
          <a:xfrm>
            <a:off x="107504" y="1444166"/>
            <a:ext cx="5256584" cy="4905772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Picture 190" descr="LPM logo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584281" y="3040402"/>
            <a:ext cx="4481959" cy="136815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i="1" dirty="0" smtClean="0">
                <a:solidFill>
                  <a:schemeClr val="accent1"/>
                </a:solidFill>
              </a:rPr>
              <a:t>Hôtesse en one to one </a:t>
            </a:r>
            <a:r>
              <a:rPr lang="fr-FR" i="1" dirty="0" err="1" smtClean="0">
                <a:solidFill>
                  <a:schemeClr val="accent1"/>
                </a:solidFill>
              </a:rPr>
              <a:t>connect</a:t>
            </a:r>
            <a:endParaRPr lang="fr-FR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9275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/>
              <a:t>VILLE DE DOUALA</a:t>
            </a:r>
            <a:endParaRPr lang="fr-FR" sz="2000" b="1" dirty="0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8" name="Image 7" descr="IMG-20180921-WA0078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10" y="1357298"/>
            <a:ext cx="3750496" cy="50006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 8" descr="IMG-20180924-WA0020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38" y="1357298"/>
            <a:ext cx="3839774" cy="51196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395111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0" y="0"/>
            <a:ext cx="9144000" cy="92867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ZoneTexte 49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Overview</a:t>
            </a:r>
            <a:endParaRPr lang="fr-FR" sz="4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5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6" name="Image 55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graphicFrame>
        <p:nvGraphicFramePr>
          <p:cNvPr id="6" name="Diagramme 5"/>
          <p:cNvGraphicFramePr/>
          <p:nvPr>
            <p:extLst>
              <p:ext uri="{D42A27DB-BD31-4B8C-83A1-F6EECF244321}">
                <p14:modId xmlns="" xmlns:p14="http://schemas.microsoft.com/office/powerpoint/2010/main" val="62598148"/>
              </p:ext>
            </p:extLst>
          </p:nvPr>
        </p:nvGraphicFramePr>
        <p:xfrm>
          <a:off x="35496" y="928670"/>
          <a:ext cx="9036496" cy="5512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="" xmlns:p14="http://schemas.microsoft.com/office/powerpoint/2010/main" val="49532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/>
              <a:t>VILLE DE YAOUNDE</a:t>
            </a:r>
            <a:endParaRPr lang="fr-FR" sz="2000" b="1" dirty="0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9" name="Image 8" descr="IMG-20181004-WA003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09" y="1357298"/>
            <a:ext cx="3696917" cy="49292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 11" descr="IMG-20180928-WA0027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752" y="1428736"/>
            <a:ext cx="3696918" cy="49292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16922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944218"/>
            <a:ext cx="4655538" cy="2607101"/>
          </a:xfrm>
          <a:prstGeom prst="rect">
            <a:avLst/>
          </a:prstGeom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662041" y="2852936"/>
            <a:ext cx="4481959" cy="136815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i="1" dirty="0" smtClean="0">
                <a:solidFill>
                  <a:schemeClr val="accent6"/>
                </a:solidFill>
              </a:rPr>
              <a:t>Client posant acte d’achat</a:t>
            </a:r>
            <a:endParaRPr lang="fr-FR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1599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/>
              <a:t>ACTE D’ACHAT DOUALA</a:t>
            </a:r>
            <a:endParaRPr lang="fr-FR" sz="2000" b="1" dirty="0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8" name="Image 7" descr="IMG-20180919-WA007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786" y="1428736"/>
            <a:ext cx="3500462" cy="4667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 descr="IMG-20181004-WA0037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752" y="1428736"/>
            <a:ext cx="3500462" cy="4667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1714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/>
              <a:t>ACTE D’ACHAT YAOUNDE</a:t>
            </a:r>
            <a:endParaRPr lang="fr-FR" sz="2000" b="1" dirty="0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10" name="Image 9" descr="IMG-20180921-WA003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48" y="1428712"/>
            <a:ext cx="3643338" cy="48577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 11" descr="MAHIMA ELIG ESSONO (3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752" y="1428736"/>
            <a:ext cx="3643338" cy="48577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181805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944218"/>
            <a:ext cx="4655538" cy="2607101"/>
          </a:xfrm>
          <a:prstGeom prst="rect">
            <a:avLst/>
          </a:prstGeom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655537" y="2563692"/>
            <a:ext cx="4481959" cy="136815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i="1" smtClean="0">
                <a:solidFill>
                  <a:schemeClr val="accent6"/>
                </a:solidFill>
              </a:rPr>
              <a:t>Client grattant</a:t>
            </a:r>
            <a:endParaRPr lang="fr-FR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6609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04172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/>
              <a:t>CLIENTS DOUALA</a:t>
            </a:r>
            <a:endParaRPr lang="fr-FR" sz="2400" b="1" dirty="0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8" name="Image 7" descr="IMG-20180919-WA008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72" y="1500174"/>
            <a:ext cx="3589742" cy="47863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Image 8" descr="IMG-20180919-WA0005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6314" y="1476361"/>
            <a:ext cx="3643338" cy="48577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254418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/>
              <a:t>VILLE DE YAOUNDE</a:t>
            </a:r>
            <a:endParaRPr lang="fr-FR" sz="2000" b="1" dirty="0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10" name="Image 9" descr="MAHIMA WARDA (3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976" y="1428736"/>
            <a:ext cx="2735467" cy="48670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IMG-20180910-WA0033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9191" y="1357298"/>
            <a:ext cx="2786082" cy="49571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348827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944218"/>
            <a:ext cx="4655538" cy="2607101"/>
          </a:xfrm>
          <a:prstGeom prst="rect">
            <a:avLst/>
          </a:prstGeom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655537" y="2563692"/>
            <a:ext cx="4481959" cy="136815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i="1" dirty="0" smtClean="0">
                <a:solidFill>
                  <a:schemeClr val="accent6"/>
                </a:solidFill>
              </a:rPr>
              <a:t>Clients recevant leur lot</a:t>
            </a:r>
            <a:endParaRPr lang="fr-FR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13195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/>
              <a:t>GAGNANTS DE DOUALA</a:t>
            </a:r>
            <a:endParaRPr lang="fr-FR" sz="2800" b="1" dirty="0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8" name="Image 7" descr="IMG-20180921-WA0080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100" y="1400819"/>
            <a:ext cx="2786082" cy="49571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 9" descr="IMG-20180919-WA008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3438" y="1500174"/>
            <a:ext cx="3571900" cy="47625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310753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 smtClean="0"/>
              <a:t>GAGNANTS DE YAOUNDE</a:t>
            </a:r>
            <a:endParaRPr lang="fr-FR" sz="2800" b="1" dirty="0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9" name="Image 8" descr="IMG-20180919-WA0093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10" y="1357298"/>
            <a:ext cx="3714776" cy="49530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 9" descr="IMG-20181004-WA003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4876" y="1428736"/>
            <a:ext cx="3696899" cy="49291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322743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75856" y="2563693"/>
            <a:ext cx="4885798" cy="1368152"/>
          </a:xfrm>
        </p:spPr>
        <p:txBody>
          <a:bodyPr>
            <a:normAutofit fontScale="90000"/>
          </a:bodyPr>
          <a:lstStyle/>
          <a:p>
            <a:pPr algn="ctr"/>
            <a:r>
              <a:rPr lang="fr-FR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ANALYSE DES VENTES</a:t>
            </a:r>
            <a:endParaRPr lang="fr-FR" i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9" name="Image 78" descr="http_2F2Fmumandnurse.fr2Fwp-content2Fuploads2F20162F012Fvache-qui-rit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772816"/>
            <a:ext cx="1800200" cy="2949907"/>
          </a:xfrm>
          <a:prstGeom prst="rect">
            <a:avLst/>
          </a:prstGeom>
        </p:spPr>
      </p:pic>
      <p:pic>
        <p:nvPicPr>
          <p:cNvPr id="4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8282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944218"/>
            <a:ext cx="4655538" cy="2607101"/>
          </a:xfrm>
          <a:prstGeom prst="rect">
            <a:avLst/>
          </a:prstGeom>
        </p:spPr>
      </p:pic>
      <p:sp>
        <p:nvSpPr>
          <p:cNvPr id="9" name="Titre 1"/>
          <p:cNvSpPr txBox="1">
            <a:spLocks/>
          </p:cNvSpPr>
          <p:nvPr/>
        </p:nvSpPr>
        <p:spPr>
          <a:xfrm>
            <a:off x="4655537" y="2563692"/>
            <a:ext cx="4481959" cy="1368152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i="1" smtClean="0">
                <a:solidFill>
                  <a:schemeClr val="accent6"/>
                </a:solidFill>
              </a:rPr>
              <a:t>Autres photos</a:t>
            </a:r>
            <a:endParaRPr lang="fr-FR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97721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VILLE DE DOUALA</a:t>
            </a:r>
            <a:endParaRPr lang="fr-FR" b="1" dirty="0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9" name="Image 8" descr="IMG-20180917-WA0051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158" y="2905098"/>
            <a:ext cx="2571768" cy="34290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 9" descr="IMG-20180924-WA0021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0364" y="1643050"/>
            <a:ext cx="3000396" cy="40005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 10" descr="IMG-20180918-WA0094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3636" y="1285860"/>
            <a:ext cx="2498729" cy="44458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2555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1214422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smtClean="0"/>
              <a:t>VILLE DE YAOUNDE</a:t>
            </a:r>
            <a:endParaRPr lang="fr-FR" b="1" dirty="0"/>
          </a:p>
        </p:txBody>
      </p:sp>
      <p:pic>
        <p:nvPicPr>
          <p:cNvPr id="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pic>
        <p:nvPicPr>
          <p:cNvPr id="11" name="Image 10" descr="MAHIMA ELIG ESSONO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44" y="2500306"/>
            <a:ext cx="2839643" cy="37861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Image 15" descr="IMG-20180919-WA0079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0364" y="1428736"/>
            <a:ext cx="3071816" cy="40957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Image 16" descr="IMG-20181002-WA0007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5074" y="1643050"/>
            <a:ext cx="2641605" cy="4700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="" xmlns:p14="http://schemas.microsoft.com/office/powerpoint/2010/main" val="194950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75856" y="2563693"/>
            <a:ext cx="4885798" cy="1368152"/>
          </a:xfrm>
        </p:spPr>
        <p:txBody>
          <a:bodyPr>
            <a:normAutofit/>
          </a:bodyPr>
          <a:lstStyle/>
          <a:p>
            <a:r>
              <a:rPr lang="fr-FR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Ce qu’il faut retenir</a:t>
            </a:r>
            <a:endParaRPr lang="fr-FR" i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9" name="Image 78" descr="http_2F2Fmumandnurse.fr2Fwp-content2Fuploads2F20162F012Fvache-qui-rit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772816"/>
            <a:ext cx="1800200" cy="2949907"/>
          </a:xfrm>
          <a:prstGeom prst="rect">
            <a:avLst/>
          </a:prstGeom>
        </p:spPr>
      </p:pic>
      <p:pic>
        <p:nvPicPr>
          <p:cNvPr id="4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8282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2"/>
          <p:cNvSpPr txBox="1">
            <a:spLocks/>
          </p:cNvSpPr>
          <p:nvPr/>
        </p:nvSpPr>
        <p:spPr>
          <a:xfrm>
            <a:off x="2699792" y="1124744"/>
            <a:ext cx="6444208" cy="5376090"/>
          </a:xfrm>
          <a:prstGeom prst="rect">
            <a:avLst/>
          </a:prstGeom>
        </p:spPr>
        <p:txBody>
          <a:bodyPr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"/>
              <a:defRPr kumimoji="0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Verdana"/>
              <a:buChar char="›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008" indent="0">
              <a:lnSpc>
                <a:spcPct val="150000"/>
              </a:lnSpc>
              <a:buNone/>
            </a:pPr>
            <a:r>
              <a:rPr lang="fr-FR" sz="1800" b="1" dirty="0" smtClean="0"/>
              <a:t>Gestion des PDV’s</a:t>
            </a:r>
          </a:p>
          <a:p>
            <a:pPr>
              <a:lnSpc>
                <a:spcPct val="150000"/>
              </a:lnSpc>
            </a:pPr>
            <a:r>
              <a:rPr lang="fr-FR" sz="1400" dirty="0" smtClean="0"/>
              <a:t>Problème de stock cette semaine à Yaoundé à CASINO  et à Douala, SAKER Beedi</a:t>
            </a:r>
          </a:p>
          <a:p>
            <a:pPr>
              <a:lnSpc>
                <a:spcPct val="150000"/>
              </a:lnSpc>
            </a:pPr>
            <a:r>
              <a:rPr lang="fr-FR" sz="1400" dirty="0" smtClean="0"/>
              <a:t>Maximiser les ventes avec la présence de la BA et avoir une BA par PDV sur Douala dès demain</a:t>
            </a:r>
          </a:p>
          <a:p>
            <a:pPr marL="64008" indent="0">
              <a:lnSpc>
                <a:spcPct val="150000"/>
              </a:lnSpc>
              <a:buNone/>
            </a:pPr>
            <a:r>
              <a:rPr lang="fr-FR" sz="1800" b="1" dirty="0" smtClean="0"/>
              <a:t>Gestion des ressources</a:t>
            </a:r>
          </a:p>
          <a:p>
            <a:pPr>
              <a:lnSpc>
                <a:spcPct val="150000"/>
              </a:lnSpc>
            </a:pPr>
            <a:r>
              <a:rPr lang="fr-FR" sz="1400" dirty="0" smtClean="0"/>
              <a:t>Feed back des superviseurs sur le moindre problème</a:t>
            </a:r>
          </a:p>
          <a:p>
            <a:pPr>
              <a:lnSpc>
                <a:spcPct val="150000"/>
              </a:lnSpc>
            </a:pPr>
            <a:r>
              <a:rPr lang="fr-FR" sz="1400" dirty="0" smtClean="0"/>
              <a:t>Pro activité des BA</a:t>
            </a:r>
          </a:p>
          <a:p>
            <a:pPr marL="64008" indent="0">
              <a:lnSpc>
                <a:spcPct val="150000"/>
              </a:lnSpc>
              <a:buNone/>
            </a:pPr>
            <a:r>
              <a:rPr lang="fr-FR" sz="1800" b="1" dirty="0" smtClean="0"/>
              <a:t>Gestion des lots:</a:t>
            </a:r>
            <a:endParaRPr lang="fr-FR" sz="1800" b="1" dirty="0"/>
          </a:p>
          <a:p>
            <a:pPr>
              <a:lnSpc>
                <a:spcPct val="150000"/>
              </a:lnSpc>
            </a:pPr>
            <a:r>
              <a:rPr lang="fr-FR" sz="1400" dirty="0" smtClean="0"/>
              <a:t>Le respect du transfert hebdomadaire des lots </a:t>
            </a:r>
          </a:p>
          <a:p>
            <a:pPr>
              <a:lnSpc>
                <a:spcPct val="150000"/>
              </a:lnSpc>
            </a:pPr>
            <a:r>
              <a:rPr lang="fr-FR" sz="1400" dirty="0" smtClean="0"/>
              <a:t>Le respect de la constitution de la cagnotte journalière par BA</a:t>
            </a:r>
          </a:p>
          <a:p>
            <a:pPr marL="64008" indent="0">
              <a:lnSpc>
                <a:spcPct val="150000"/>
              </a:lnSpc>
              <a:buNone/>
            </a:pPr>
            <a:r>
              <a:rPr lang="fr-FR" sz="1800" b="1" dirty="0" smtClean="0"/>
              <a:t>Gestion de la visibilité:</a:t>
            </a:r>
          </a:p>
          <a:p>
            <a:pPr>
              <a:lnSpc>
                <a:spcPct val="150000"/>
              </a:lnSpc>
            </a:pPr>
            <a:r>
              <a:rPr lang="fr-FR" sz="1400" dirty="0" smtClean="0"/>
              <a:t>Visibilité effective dans les deux villes (13 PDV Douala et 14 Yaoundé)</a:t>
            </a:r>
          </a:p>
          <a:p>
            <a:pPr>
              <a:lnSpc>
                <a:spcPct val="150000"/>
              </a:lnSpc>
            </a:pPr>
            <a:r>
              <a:rPr lang="fr-FR" sz="1400" dirty="0" smtClean="0"/>
              <a:t>Respect du dresscode de l’activité( jean noir + t-shirt bleu vqr + ballerine noire) </a:t>
            </a:r>
          </a:p>
          <a:p>
            <a:pPr marL="64008" indent="0">
              <a:lnSpc>
                <a:spcPct val="150000"/>
              </a:lnSpc>
              <a:buNone/>
            </a:pPr>
            <a:endParaRPr lang="fr-FR" sz="1800" b="1" dirty="0">
              <a:solidFill>
                <a:schemeClr val="accent6">
                  <a:lumMod val="75000"/>
                </a:schemeClr>
              </a:solidFill>
            </a:endParaRPr>
          </a:p>
          <a:p>
            <a:pPr marL="64008" indent="0">
              <a:lnSpc>
                <a:spcPct val="150000"/>
              </a:lnSpc>
              <a:buNone/>
            </a:pPr>
            <a:endParaRPr lang="fr-FR" sz="1800" dirty="0" smtClean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4" y="977262"/>
            <a:ext cx="2943470" cy="270376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82" y="3606458"/>
            <a:ext cx="2943470" cy="26308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71435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Les grandes leçons</a:t>
            </a:r>
            <a:endParaRPr lang="fr-FR" sz="4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1061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merc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04" y="1571612"/>
            <a:ext cx="5384800" cy="35941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Image 3" descr="clin_doeil_vache_qui_rit-1024x95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29520" y="0"/>
            <a:ext cx="1714480" cy="15972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18281"/>
            <a:ext cx="8424936" cy="1368152"/>
          </a:xfrm>
        </p:spPr>
        <p:txBody>
          <a:bodyPr>
            <a:normAutofit/>
          </a:bodyPr>
          <a:lstStyle/>
          <a:p>
            <a:pPr algn="ctr"/>
            <a:r>
              <a:rPr lang="fr-FR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Sales </a:t>
            </a:r>
            <a:r>
              <a:rPr lang="fr-FR" i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week</a:t>
            </a:r>
            <a:r>
              <a:rPr lang="fr-FR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i="1" dirty="0" err="1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overview</a:t>
            </a:r>
            <a:endParaRPr lang="fr-FR" i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190" descr="LPM logo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Bel_groupe_2010_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6" name="AutoShape 2"/>
          <p:cNvSpPr>
            <a:spLocks noChangeArrowheads="1"/>
          </p:cNvSpPr>
          <p:nvPr/>
        </p:nvSpPr>
        <p:spPr bwMode="gray">
          <a:xfrm>
            <a:off x="2239912" y="5530731"/>
            <a:ext cx="4984750" cy="914400"/>
          </a:xfrm>
          <a:prstGeom prst="roundRect">
            <a:avLst>
              <a:gd name="adj" fmla="val 15278"/>
            </a:avLst>
          </a:prstGeom>
          <a:solidFill>
            <a:srgbClr val="FFFFFF"/>
          </a:solidFill>
          <a:ln w="9525">
            <a:solidFill>
              <a:srgbClr val="333333"/>
            </a:solidFill>
            <a:prstDash val="dash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invGray">
          <a:xfrm>
            <a:off x="915988" y="1757363"/>
            <a:ext cx="3343275" cy="1376362"/>
          </a:xfrm>
          <a:prstGeom prst="roundRect">
            <a:avLst>
              <a:gd name="adj" fmla="val 5306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  <a:scene3d>
            <a:camera prst="legacyPerspectiveBottom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  <a:contourClr>
              <a:schemeClr val="accent2"/>
            </a:contourClr>
          </a:sp3d>
          <a:extLst>
            <a:ext uri="{91240B29-F687-4F45-9708-019B960494DF}">
              <a14:hiddenLine xmlns=""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fr-FR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gray">
          <a:xfrm>
            <a:off x="2859088" y="1865313"/>
            <a:ext cx="13319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anose="05000000000000000000" pitchFamily="2" charset="2"/>
              <a:buNone/>
            </a:pPr>
            <a:r>
              <a:rPr lang="en-US" sz="2000" b="1" dirty="0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Douala</a:t>
            </a:r>
            <a:endParaRPr lang="en-US" sz="2000" b="1" dirty="0">
              <a:solidFill>
                <a:srgbClr val="F8F8F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gray">
          <a:xfrm>
            <a:off x="4643438" y="1785926"/>
            <a:ext cx="3467100" cy="1376363"/>
          </a:xfrm>
          <a:prstGeom prst="roundRect">
            <a:avLst>
              <a:gd name="adj" fmla="val 5421"/>
            </a:avLst>
          </a:prstGeom>
          <a:solidFill>
            <a:srgbClr val="FFFF00"/>
          </a:solidFill>
          <a:ln>
            <a:noFill/>
          </a:ln>
          <a:effectLst/>
          <a:scene3d>
            <a:camera prst="legacyPerspectiveBottomLef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folHlink"/>
            </a:extrusionClr>
            <a:contourClr>
              <a:schemeClr val="folHlink"/>
            </a:contourClr>
          </a:sp3d>
          <a:extLst>
            <a:ext uri="{91240B29-F687-4F45-9708-019B960494DF}">
              <a14:hiddenLine xmlns=""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fr-FR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gray">
          <a:xfrm>
            <a:off x="4602162" y="1824195"/>
            <a:ext cx="15160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anose="05000000000000000000" pitchFamily="2" charset="2"/>
              <a:buNone/>
            </a:pPr>
            <a:r>
              <a:rPr lang="en-US" b="1" dirty="0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Yaoundé</a:t>
            </a:r>
            <a:endParaRPr lang="en-US" b="1" dirty="0">
              <a:solidFill>
                <a:srgbClr val="F8F8F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AutoShape 8"/>
          <p:cNvSpPr>
            <a:spLocks noChangeArrowheads="1"/>
          </p:cNvSpPr>
          <p:nvPr/>
        </p:nvSpPr>
        <p:spPr bwMode="invGray">
          <a:xfrm>
            <a:off x="914400" y="3529013"/>
            <a:ext cx="3344863" cy="1374775"/>
          </a:xfrm>
          <a:prstGeom prst="roundRect">
            <a:avLst>
              <a:gd name="adj" fmla="val 6583"/>
            </a:avLst>
          </a:prstGeom>
          <a:solidFill>
            <a:srgbClr val="92D050"/>
          </a:solidFill>
          <a:ln>
            <a:noFill/>
          </a:ln>
          <a:effectLst/>
          <a:scene3d>
            <a:camera prst="legacyPerspectiv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  <a:contourClr>
              <a:schemeClr val="accent1"/>
            </a:contourClr>
          </a:sp3d>
          <a:extLst>
            <a:ext uri="{91240B29-F687-4F45-9708-019B960494DF}">
              <a14:hiddenLine xmlns=""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fr-FR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gray">
          <a:xfrm>
            <a:off x="2859088" y="4475163"/>
            <a:ext cx="14160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Wingdings" panose="05000000000000000000" pitchFamily="2" charset="2"/>
              <a:buNone/>
            </a:pPr>
            <a:r>
              <a:rPr lang="en-US" sz="2000" b="1" dirty="0" smtClean="0">
                <a:solidFill>
                  <a:srgbClr val="F8F8F8"/>
                </a:solidFill>
                <a:latin typeface="Times New Roman" pitchFamily="18" charset="0"/>
                <a:cs typeface="Times New Roman" pitchFamily="18" charset="0"/>
              </a:rPr>
              <a:t>Cameroun</a:t>
            </a:r>
            <a:endParaRPr lang="en-US" sz="2000" b="1" dirty="0">
              <a:solidFill>
                <a:srgbClr val="F8F8F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AutoShape 10"/>
          <p:cNvSpPr>
            <a:spLocks noChangeArrowheads="1"/>
          </p:cNvSpPr>
          <p:nvPr/>
        </p:nvSpPr>
        <p:spPr bwMode="invGray">
          <a:xfrm>
            <a:off x="4614863" y="3530600"/>
            <a:ext cx="3470275" cy="1366838"/>
          </a:xfrm>
          <a:prstGeom prst="roundRect">
            <a:avLst>
              <a:gd name="adj" fmla="val 6620"/>
            </a:avLst>
          </a:prstGeom>
          <a:solidFill>
            <a:srgbClr val="0070C0"/>
          </a:solidFill>
          <a:ln>
            <a:noFill/>
          </a:ln>
          <a:effectLst/>
          <a:scene3d>
            <a:camera prst="legacyPerspectiveTopLef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chemeClr val="hlink"/>
            </a:contourClr>
          </a:sp3d>
          <a:extLst>
            <a:ext uri="{91240B29-F687-4F45-9708-019B960494DF}">
              <a14:hiddenLine xmlns="" xmlns:a14="http://schemas.microsoft.com/office/drawing/2010/main" w="9525">
                <a:noFill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/>
          <a:p>
            <a:endParaRPr lang="fr-FR"/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gray">
          <a:xfrm>
            <a:off x="1802771" y="4103614"/>
            <a:ext cx="12256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algn="ctr"/>
            <a:r>
              <a:rPr lang="fr-FR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10360/ 9000 boites</a:t>
            </a:r>
            <a:endParaRPr lang="fr-FR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6" name="Text Box 33"/>
          <p:cNvSpPr txBox="1">
            <a:spLocks noChangeArrowheads="1"/>
          </p:cNvSpPr>
          <p:nvPr/>
        </p:nvSpPr>
        <p:spPr bwMode="black">
          <a:xfrm>
            <a:off x="2555776" y="5530729"/>
            <a:ext cx="4622939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buFont typeface="Arial" pitchFamily="34" charset="0"/>
              <a:buChar char="•"/>
            </a:pP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Réalisation en décroissance</a:t>
            </a:r>
          </a:p>
        </p:txBody>
      </p:sp>
      <p:sp>
        <p:nvSpPr>
          <p:cNvPr id="37" name="Text Box 13"/>
          <p:cNvSpPr txBox="1">
            <a:spLocks noChangeArrowheads="1"/>
          </p:cNvSpPr>
          <p:nvPr/>
        </p:nvSpPr>
        <p:spPr bwMode="gray">
          <a:xfrm>
            <a:off x="955752" y="3559036"/>
            <a:ext cx="12256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algn="ctr"/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115,11% de real</a:t>
            </a:r>
            <a:endParaRPr lang="fr-FR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8" name="Text Box 13"/>
          <p:cNvSpPr txBox="1">
            <a:spLocks noChangeArrowheads="1"/>
          </p:cNvSpPr>
          <p:nvPr/>
        </p:nvSpPr>
        <p:spPr bwMode="gray">
          <a:xfrm>
            <a:off x="1784957" y="2427631"/>
            <a:ext cx="122563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sz="1400" b="1" dirty="0" smtClean="0">
                <a:solidFill>
                  <a:schemeClr val="bg1"/>
                </a:solidFill>
              </a:rPr>
              <a:t>4911</a:t>
            </a:r>
            <a:r>
              <a:rPr lang="fr-FR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fr-FR" sz="1400" b="1" dirty="0" smtClean="0">
                <a:solidFill>
                  <a:schemeClr val="bg1"/>
                </a:solidFill>
              </a:rPr>
              <a:t>4800 </a:t>
            </a:r>
            <a:r>
              <a:rPr lang="fr-FR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boites</a:t>
            </a:r>
            <a:endParaRPr lang="fr-FR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9" name="Text Box 13"/>
          <p:cNvSpPr txBox="1">
            <a:spLocks noChangeArrowheads="1"/>
          </p:cNvSpPr>
          <p:nvPr/>
        </p:nvSpPr>
        <p:spPr bwMode="gray">
          <a:xfrm>
            <a:off x="937938" y="1857364"/>
            <a:ext cx="22053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</a:rPr>
              <a:t>102,31% 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 real</a:t>
            </a:r>
            <a:endParaRPr lang="fr-FR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0" name="Text Box 13"/>
          <p:cNvSpPr txBox="1">
            <a:spLocks noChangeArrowheads="1"/>
          </p:cNvSpPr>
          <p:nvPr/>
        </p:nvSpPr>
        <p:spPr bwMode="gray">
          <a:xfrm>
            <a:off x="5643570" y="2500306"/>
            <a:ext cx="192882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sz="14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5449</a:t>
            </a:r>
            <a:r>
              <a:rPr lang="fr-FR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/4200 boîtes</a:t>
            </a:r>
            <a:endParaRPr lang="fr-FR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1" name="Text Box 13"/>
          <p:cNvSpPr txBox="1">
            <a:spLocks noChangeArrowheads="1"/>
          </p:cNvSpPr>
          <p:nvPr/>
        </p:nvSpPr>
        <p:spPr bwMode="gray">
          <a:xfrm>
            <a:off x="5857884" y="1857364"/>
            <a:ext cx="207170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fr-FR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129,74%</a:t>
            </a:r>
            <a:r>
              <a:rPr lang="fr-FR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 real</a:t>
            </a:r>
            <a:endParaRPr lang="fr-FR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Text Box 13"/>
          <p:cNvSpPr txBox="1">
            <a:spLocks noChangeArrowheads="1"/>
          </p:cNvSpPr>
          <p:nvPr/>
        </p:nvSpPr>
        <p:spPr bwMode="gray">
          <a:xfrm>
            <a:off x="5255673" y="3559036"/>
            <a:ext cx="21886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algn="ctr"/>
            <a:r>
              <a:rPr lang="fr-FR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Moyenne de ventes</a:t>
            </a:r>
            <a:endParaRPr lang="fr-FR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Text Box 13"/>
          <p:cNvSpPr txBox="1">
            <a:spLocks noChangeArrowheads="1"/>
          </p:cNvSpPr>
          <p:nvPr/>
        </p:nvSpPr>
        <p:spPr bwMode="gray">
          <a:xfrm>
            <a:off x="5737184" y="4054829"/>
            <a:ext cx="12256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algn="ctr"/>
            <a:r>
              <a:rPr lang="fr-FR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57,5/ jour</a:t>
            </a:r>
            <a:endParaRPr lang="fr-FR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Text Box 13"/>
          <p:cNvSpPr txBox="1">
            <a:spLocks noChangeArrowheads="1"/>
          </p:cNvSpPr>
          <p:nvPr/>
        </p:nvSpPr>
        <p:spPr bwMode="gray">
          <a:xfrm>
            <a:off x="5493253" y="4466588"/>
            <a:ext cx="171349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vl="0" algn="ctr"/>
            <a:r>
              <a:rPr lang="fr-FR" sz="1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1,59 Cartons </a:t>
            </a:r>
            <a:endParaRPr lang="fr-FR" sz="1400" b="1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8845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75856" y="2563693"/>
            <a:ext cx="4885798" cy="1368152"/>
          </a:xfrm>
        </p:spPr>
        <p:txBody>
          <a:bodyPr>
            <a:normAutofit/>
          </a:bodyPr>
          <a:lstStyle/>
          <a:p>
            <a:pPr algn="ctr"/>
            <a:r>
              <a:rPr lang="fr-FR" i="1" dirty="0" smtClean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Détails Villes 1….</a:t>
            </a:r>
            <a:endParaRPr lang="fr-FR" i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9" name="Image 78" descr="http_2F2Fmumandnurse.fr2Fwp-content2Fuploads2F20162F012Fvache-qui-rit-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420888"/>
            <a:ext cx="1010697" cy="1656184"/>
          </a:xfrm>
          <a:prstGeom prst="rect">
            <a:avLst/>
          </a:prstGeom>
        </p:spPr>
      </p:pic>
      <p:pic>
        <p:nvPicPr>
          <p:cNvPr id="4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1073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037306939"/>
              </p:ext>
            </p:extLst>
          </p:nvPr>
        </p:nvGraphicFramePr>
        <p:xfrm>
          <a:off x="214282" y="785794"/>
          <a:ext cx="8786871" cy="5701762"/>
        </p:xfrm>
        <a:graphic>
          <a:graphicData uri="http://schemas.openxmlformats.org/drawingml/2006/table">
            <a:tbl>
              <a:tblPr/>
              <a:tblGrid>
                <a:gridCol w="502106"/>
                <a:gridCol w="2051946"/>
                <a:gridCol w="815461"/>
                <a:gridCol w="814713"/>
                <a:gridCol w="920529"/>
                <a:gridCol w="920529"/>
                <a:gridCol w="920529"/>
                <a:gridCol w="920529"/>
                <a:gridCol w="920529"/>
              </a:tblGrid>
              <a:tr h="349756">
                <a:tc gridSpan="9">
                  <a:txBody>
                    <a:bodyPr/>
                    <a:lstStyle/>
                    <a:p>
                      <a:pPr algn="ctr" fontAlgn="ctr"/>
                      <a:r>
                        <a:rPr lang="fr-FR" sz="14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DEPLOIEMENT</a:t>
                      </a:r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4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793252">
                <a:tc>
                  <a:txBody>
                    <a:bodyPr/>
                    <a:lstStyle/>
                    <a:p>
                      <a:pPr algn="ctr" fontAlgn="b"/>
                      <a:r>
                        <a:rPr lang="fr-FR" sz="1200" b="1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Nº</a:t>
                      </a:r>
                      <a:endParaRPr lang="fr-FR" sz="12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b="1" i="0" u="none" strike="noStrike" dirty="0" smtClean="0">
                          <a:solidFill>
                            <a:srgbClr val="000000"/>
                          </a:solidFill>
                          <a:latin typeface="+mn-lt"/>
                        </a:rPr>
                        <a:t>PDV'S</a:t>
                      </a: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2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JRS </a:t>
                      </a:r>
                      <a:endParaRPr lang="fr-FR" sz="12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Classique</a:t>
                      </a:r>
                      <a:endParaRPr lang="fr-F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Light</a:t>
                      </a:r>
                      <a:endParaRPr lang="fr-F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i="0" u="none" strike="noStrike" dirty="0" smtClean="0">
                          <a:solidFill>
                            <a:schemeClr val="tx1"/>
                          </a:solidFill>
                          <a:latin typeface="Calibri"/>
                        </a:rPr>
                        <a:t>24Portions</a:t>
                      </a:r>
                      <a:endParaRPr lang="fr-FR" sz="1100" b="1" i="0" u="none" strike="noStrike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900" b="1" i="0" u="none" strike="noStrike" dirty="0" smtClean="0">
                          <a:solidFill>
                            <a:srgbClr val="FF0000"/>
                          </a:solidFill>
                          <a:latin typeface="Calibri"/>
                        </a:rPr>
                        <a:t>REALISATIONS GLOBALES</a:t>
                      </a:r>
                      <a:endParaRPr lang="fr-FR" sz="90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50" b="1" i="0" u="none" strike="noStrike" dirty="0" smtClean="0">
                          <a:solidFill>
                            <a:srgbClr val="FF0000"/>
                          </a:solidFill>
                          <a:latin typeface="Calibri"/>
                        </a:rPr>
                        <a:t>OBJECTIFS</a:t>
                      </a:r>
                      <a:endParaRPr lang="fr-FR" sz="105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000" b="1" i="0" u="none" strike="noStrike" dirty="0" smtClean="0">
                          <a:solidFill>
                            <a:srgbClr val="FF0000"/>
                          </a:solidFill>
                          <a:latin typeface="Calibri"/>
                        </a:rPr>
                        <a:t>TAUX</a:t>
                      </a:r>
                      <a:r>
                        <a:rPr lang="fr-FR" sz="1000" b="1" i="0" u="none" strike="noStrike" baseline="0" dirty="0" smtClean="0">
                          <a:solidFill>
                            <a:srgbClr val="FF0000"/>
                          </a:solidFill>
                          <a:latin typeface="Calibri"/>
                        </a:rPr>
                        <a:t> DE </a:t>
                      </a:r>
                      <a:r>
                        <a:rPr lang="fr-FR" sz="900" b="1" i="0" u="none" strike="noStrike" baseline="0" dirty="0" smtClean="0">
                          <a:solidFill>
                            <a:srgbClr val="FF0000"/>
                          </a:solidFill>
                          <a:latin typeface="Calibri"/>
                        </a:rPr>
                        <a:t>REALISATIONGLOBALE</a:t>
                      </a:r>
                      <a:endParaRPr lang="fr-FR" sz="1050" b="1" i="0" u="none" strike="noStrike" dirty="0">
                        <a:solidFill>
                          <a:srgbClr val="FF0000"/>
                        </a:solidFill>
                        <a:latin typeface="Calibri"/>
                      </a:endParaRPr>
                    </a:p>
                  </a:txBody>
                  <a:tcPr marL="9350" marR="9350" marT="9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MAHIMA AKWA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44,67%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2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LUCIA CICAM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200,00%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3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CASINO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95,00%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4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SPAR </a:t>
                      </a: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BONABERI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86,33%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5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SUPER U BSSADI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172,00%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6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LUCIA </a:t>
                      </a: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BONABERI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117,33%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7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MAHIMA BONAMOUSSADI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31,33%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8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SUPER U BALI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695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154,44%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9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SAKER BEEDI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25,00%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10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CARREFOUR BSSADI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677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193,43%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11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SANTA LUCIA BSSADI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199,67%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12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SPAR </a:t>
                      </a:r>
                      <a:r>
                        <a:rPr lang="fr-FR" sz="110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ATRIUM BONANJO</a:t>
                      </a:r>
                      <a:endParaRPr lang="fr-FR" sz="11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137,00%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13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SAKER NDOKOTI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29,00%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14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SAKER SALLE DES FETES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35,20%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15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SAKER BALI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17,20%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>
                  <a:txBody>
                    <a:bodyPr/>
                    <a:lstStyle/>
                    <a:p>
                      <a:pPr algn="ctr"/>
                      <a:r>
                        <a:rPr lang="fr-FR" sz="1200" dirty="0" smtClean="0"/>
                        <a:t>16</a:t>
                      </a:r>
                      <a:endParaRPr lang="fr-FR" sz="12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SAKER CATHEDRALE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050" b="0" i="0" u="none" strike="noStrike" dirty="0" smtClean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  <a:endParaRPr lang="fr-FR" sz="105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18,80%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162">
                <a:tc gridSpan="3">
                  <a:txBody>
                    <a:bodyPr/>
                    <a:lstStyle/>
                    <a:p>
                      <a:pPr algn="ctr"/>
                      <a:r>
                        <a:rPr lang="fr-FR" sz="1200" b="1" dirty="0" smtClean="0"/>
                        <a:t>TOTAL</a:t>
                      </a:r>
                      <a:endParaRPr lang="fr-FR" sz="1200" b="1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rtl="0" fontAlgn="ctr"/>
                      <a:endParaRPr lang="fr-FR" sz="10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fr-FR" sz="1100" b="1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4357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280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4911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4800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1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102,31%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Douala</a:t>
            </a:r>
            <a:endParaRPr lang="fr-FR" sz="4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785794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b="1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Villes Analyse graphique</a:t>
            </a:r>
            <a:endParaRPr lang="fr-FR" sz="44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6" name="Picture 190" descr="LPM logo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286500"/>
            <a:ext cx="130683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Image 16" descr="Bel_groupe_2010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20" y="6286520"/>
            <a:ext cx="571480" cy="571480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1214691" y="4365104"/>
            <a:ext cx="732751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400" b="1" dirty="0" smtClean="0"/>
              <a:t>INTERPRETATION</a:t>
            </a:r>
            <a:endParaRPr lang="fr-FR" sz="1600" b="1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b="1" dirty="0" smtClean="0"/>
              <a:t>Nous observons de façon générale une chute  dans les ventes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/>
              <a:t>Carrefour, Super U </a:t>
            </a:r>
            <a:r>
              <a:rPr lang="fr-FR" sz="1200" dirty="0" err="1" smtClean="0"/>
              <a:t>Bssadi</a:t>
            </a:r>
            <a:r>
              <a:rPr lang="fr-FR" sz="1200" dirty="0" smtClean="0"/>
              <a:t>, Super U Bali, Santa Lucia </a:t>
            </a:r>
            <a:r>
              <a:rPr lang="fr-FR" sz="1200" dirty="0" err="1" smtClean="0"/>
              <a:t>Cicam</a:t>
            </a:r>
            <a:r>
              <a:rPr lang="fr-FR" sz="1200" dirty="0" smtClean="0"/>
              <a:t> ont réalisé de meilleurs ventes par rapport aux autres </a:t>
            </a:r>
            <a:r>
              <a:rPr lang="fr-FR" sz="1200" dirty="0" err="1" smtClean="0"/>
              <a:t>PDV’s</a:t>
            </a:r>
            <a:r>
              <a:rPr lang="fr-FR" sz="1200" dirty="0" smtClean="0"/>
              <a:t>, du fait de l’affluence et de la qualité des clients.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200" dirty="0" smtClean="0"/>
              <a:t>Tous les supermarchés SAKER(31% des </a:t>
            </a:r>
            <a:r>
              <a:rPr lang="fr-FR" sz="1200" dirty="0" err="1" smtClean="0"/>
              <a:t>pdv</a:t>
            </a:r>
            <a:r>
              <a:rPr lang="fr-FR" sz="1200" dirty="0" smtClean="0"/>
              <a:t>), Les supermarchés Mahima, ne réalisent pas de bonnes ventes du fait d’une affluence faible dans les dits </a:t>
            </a:r>
            <a:r>
              <a:rPr lang="fr-FR" sz="1200" dirty="0" err="1" smtClean="0"/>
              <a:t>PDV’s</a:t>
            </a:r>
            <a:r>
              <a:rPr lang="fr-FR" sz="1200" dirty="0" smtClean="0"/>
              <a:t> mais aussi du fait des prix plus </a:t>
            </a:r>
            <a:r>
              <a:rPr lang="fr-FR" sz="1400" dirty="0" smtClean="0"/>
              <a:t>élevés</a:t>
            </a:r>
            <a:endParaRPr lang="fr-FR" sz="1400" dirty="0"/>
          </a:p>
        </p:txBody>
      </p:sp>
      <p:graphicFrame>
        <p:nvGraphicFramePr>
          <p:cNvPr id="8" name="Graphique 7"/>
          <p:cNvGraphicFramePr/>
          <p:nvPr/>
        </p:nvGraphicFramePr>
        <p:xfrm>
          <a:off x="214282" y="857232"/>
          <a:ext cx="8786874" cy="37862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édian">
  <a:themeElements>
    <a:clrScheme name="Mé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é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é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4975</TotalTime>
  <Words>2543</Words>
  <Application>Microsoft Office PowerPoint</Application>
  <PresentationFormat>Affichage à l'écran (4:3)</PresentationFormat>
  <Paragraphs>1243</Paragraphs>
  <Slides>55</Slides>
  <Notes>31</Notes>
  <HiddenSlides>0</HiddenSlides>
  <MMClips>0</MMClips>
  <ScaleCrop>false</ScaleCrop>
  <HeadingPairs>
    <vt:vector size="4" baseType="variant">
      <vt:variant>
        <vt:lpstr>Thème</vt:lpstr>
      </vt:variant>
      <vt:variant>
        <vt:i4>2</vt:i4>
      </vt:variant>
      <vt:variant>
        <vt:lpstr>Titres des diapositives</vt:lpstr>
      </vt:variant>
      <vt:variant>
        <vt:i4>55</vt:i4>
      </vt:variant>
    </vt:vector>
  </HeadingPairs>
  <TitlesOfParts>
    <vt:vector size="57" baseType="lpstr">
      <vt:lpstr>Thème Office</vt:lpstr>
      <vt:lpstr>Médian</vt:lpstr>
      <vt:lpstr>Rapport d’activité BACK TO SCHOOL</vt:lpstr>
      <vt:lpstr>Diapositive 2</vt:lpstr>
      <vt:lpstr>Diapositive 3</vt:lpstr>
      <vt:lpstr>Diapositive 4</vt:lpstr>
      <vt:lpstr>ANALYSE DES VENTES</vt:lpstr>
      <vt:lpstr>Sales week overview</vt:lpstr>
      <vt:lpstr>Détails Villes 1….</vt:lpstr>
      <vt:lpstr>Diapositive 8</vt:lpstr>
      <vt:lpstr>Diapositive 9</vt:lpstr>
      <vt:lpstr>Diapositive 10</vt:lpstr>
      <vt:lpstr>Diapositive 11</vt:lpstr>
      <vt:lpstr>Yaoundé</vt:lpstr>
      <vt:lpstr>Diapositive 13</vt:lpstr>
      <vt:lpstr>Diapositive 14</vt:lpstr>
      <vt:lpstr>Diapositive 15</vt:lpstr>
      <vt:lpstr>Diapositive 16</vt:lpstr>
      <vt:lpstr>Synthèse des ventes &amp; gestion des stock  nationwide</vt:lpstr>
      <vt:lpstr>Diapositive 18</vt:lpstr>
      <vt:lpstr>Diapositive 19</vt:lpstr>
      <vt:lpstr>Diapositive 20</vt:lpstr>
      <vt:lpstr>Diapositive 21</vt:lpstr>
      <vt:lpstr>Diapositive 22</vt:lpstr>
      <vt:lpstr>Rewards items management</vt:lpstr>
      <vt:lpstr>Diapositive 24</vt:lpstr>
      <vt:lpstr>Diapositive 25</vt:lpstr>
      <vt:lpstr>Diapositive 26</vt:lpstr>
      <vt:lpstr>Diapositive 27</vt:lpstr>
      <vt:lpstr>Diapositive 28</vt:lpstr>
      <vt:lpstr>Feedback Consommateur et veille concurrentielle</vt:lpstr>
      <vt:lpstr>Diapositive 30</vt:lpstr>
      <vt:lpstr>Diapositive 31</vt:lpstr>
      <vt:lpstr>Diapositive 32</vt:lpstr>
      <vt:lpstr>Diapositive 33</vt:lpstr>
      <vt:lpstr>Diapositive 34</vt:lpstr>
      <vt:lpstr>Visibilité</vt:lpstr>
      <vt:lpstr>Diapositive 36</vt:lpstr>
      <vt:lpstr>Diapositive 37</vt:lpstr>
      <vt:lpstr>Diapositive 38</vt:lpstr>
      <vt:lpstr>Diapositive 39</vt:lpstr>
      <vt:lpstr>Diapositive 40</vt:lpstr>
      <vt:lpstr>Diapositive 41</vt:lpstr>
      <vt:lpstr>Diapositive 42</vt:lpstr>
      <vt:lpstr>Diapositive 43</vt:lpstr>
      <vt:lpstr>Diapositive 44</vt:lpstr>
      <vt:lpstr>Diapositive 45</vt:lpstr>
      <vt:lpstr>Diapositive 46</vt:lpstr>
      <vt:lpstr>Diapositive 47</vt:lpstr>
      <vt:lpstr>Diapositive 48</vt:lpstr>
      <vt:lpstr>Diapositive 49</vt:lpstr>
      <vt:lpstr>Diapositive 50</vt:lpstr>
      <vt:lpstr>Diapositive 51</vt:lpstr>
      <vt:lpstr>Diapositive 52</vt:lpstr>
      <vt:lpstr>Ce qu’il faut retenir</vt:lpstr>
      <vt:lpstr>Diapositive 54</vt:lpstr>
      <vt:lpstr>Diapositive 55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d’activité BACK TO SCHOOL</dc:title>
  <dc:creator>ad</dc:creator>
  <cp:lastModifiedBy>ad</cp:lastModifiedBy>
  <cp:revision>289</cp:revision>
  <dcterms:created xsi:type="dcterms:W3CDTF">2018-09-17T08:31:30Z</dcterms:created>
  <dcterms:modified xsi:type="dcterms:W3CDTF">2018-10-17T16:04:11Z</dcterms:modified>
</cp:coreProperties>
</file>